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Fraunces Medium"/>
      <p:regular r:id="rId17"/>
    </p:embeddedFont>
    <p:embeddedFont>
      <p:font typeface="Fraunces Medium"/>
      <p:regular r:id="rId18"/>
    </p:embeddedFont>
    <p:embeddedFont>
      <p:font typeface="Fraunces Medium"/>
      <p:regular r:id="rId19"/>
    </p:embeddedFont>
    <p:embeddedFont>
      <p:font typeface="Fraunces Medium"/>
      <p:regular r:id="rId20"/>
    </p:embeddedFont>
    <p:embeddedFont>
      <p:font typeface="Epilogue"/>
      <p:regular r:id="rId21"/>
    </p:embeddedFont>
    <p:embeddedFont>
      <p:font typeface="Epilogue"/>
      <p:regular r:id="rId22"/>
    </p:embeddedFont>
    <p:embeddedFont>
      <p:font typeface="Epilogue"/>
      <p:regular r:id="rId23"/>
    </p:embeddedFont>
    <p:embeddedFont>
      <p:font typeface="Epilogue"/>
      <p:regular r:id="rId24"/>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 Id="rId23" Type="http://schemas.openxmlformats.org/officeDocument/2006/relationships/font" Target="fonts/font7.fntdata"/><Relationship Id="rId24" Type="http://schemas.openxmlformats.org/officeDocument/2006/relationships/font" Target="fonts/font8.fntdata"/></Relationships>
</file>

<file path=ppt/media/>
</file>

<file path=ppt/media/image-1-1.png>
</file>

<file path=ppt/media/image-10-1.png>
</file>

<file path=ppt/media/image-10-2.png>
</file>

<file path=ppt/media/image-10-3.png>
</file>

<file path=ppt/media/image-10-4.png>
</file>

<file path=ppt/media/image-10-5.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2-1.png>
</file>

<file path=ppt/media/image-3-1.png>
</file>

<file path=ppt/media/image-4-1.png>
</file>

<file path=ppt/media/image-6-1.png>
</file>

<file path=ppt/media/image-6-2.png>
</file>

<file path=ppt/media/image-6-3.png>
</file>

<file path=ppt/media/image-6-4.png>
</file>

<file path=ppt/media/image-7-1.png>
</file>

<file path=ppt/media/image-8-1.png>
</file>

<file path=ppt/media/image-8-2.png>
</file>

<file path=ppt/media/image-8-3.svg>
</file>

<file path=ppt/media/image-8-4.png>
</file>

<file path=ppt/media/image-8-5.png>
</file>

<file path=ppt/media/image-8-6.svg>
</file>

<file path=ppt/media/image-8-7.png>
</file>

<file path=ppt/media/image-8-8.png>
</file>

<file path=ppt/media/image-8-9.svg>
</file>

<file path=ppt/media/image-9-1.png>
</file>

<file path=ppt/media/image-9-2.png>
</file>

<file path=ppt/media/image-9-3.svg>
</file>

<file path=ppt/media/image-9-4.png>
</file>

<file path=ppt/media/image-9-5.svg>
</file>

<file path=ppt/media/image-9-6.png>
</file>

<file path=ppt/media/image-9-7.sv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image" Target="../media/image-10-2.png"/><Relationship Id="rId3" Type="http://schemas.openxmlformats.org/officeDocument/2006/relationships/image" Target="../media/image-10-3.png"/><Relationship Id="rId4" Type="http://schemas.openxmlformats.org/officeDocument/2006/relationships/image" Target="../media/image-10-4.png"/><Relationship Id="rId5" Type="http://schemas.openxmlformats.org/officeDocument/2006/relationships/image" Target="../media/image-10-5.png"/><Relationship Id="rId6" Type="http://schemas.openxmlformats.org/officeDocument/2006/relationships/slideLayout" Target="../slideLayouts/slideLayout11.xml"/><Relationship Id="rId7"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slideLayout" Target="../slideLayouts/slideLayout7.xml"/><Relationship Id="rId6"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svg"/><Relationship Id="rId4" Type="http://schemas.openxmlformats.org/officeDocument/2006/relationships/image" Target="../media/image-8-4.png"/><Relationship Id="rId5" Type="http://schemas.openxmlformats.org/officeDocument/2006/relationships/image" Target="../media/image-8-5.png"/><Relationship Id="rId6" Type="http://schemas.openxmlformats.org/officeDocument/2006/relationships/image" Target="../media/image-8-6.svg"/><Relationship Id="rId7" Type="http://schemas.openxmlformats.org/officeDocument/2006/relationships/image" Target="../media/image-8-7.png"/><Relationship Id="rId8" Type="http://schemas.openxmlformats.org/officeDocument/2006/relationships/image" Target="../media/image-8-8.png"/><Relationship Id="rId9" Type="http://schemas.openxmlformats.org/officeDocument/2006/relationships/image" Target="../media/image-8-9.svg"/><Relationship Id="rId10" Type="http://schemas.openxmlformats.org/officeDocument/2006/relationships/slideLayout" Target="../slideLayouts/slideLayout9.xml"/><Relationship Id="rId11"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svg"/><Relationship Id="rId4" Type="http://schemas.openxmlformats.org/officeDocument/2006/relationships/image" Target="../media/image-9-4.png"/><Relationship Id="rId5" Type="http://schemas.openxmlformats.org/officeDocument/2006/relationships/image" Target="../media/image-9-5.svg"/><Relationship Id="rId6" Type="http://schemas.openxmlformats.org/officeDocument/2006/relationships/image" Target="../media/image-9-6.png"/><Relationship Id="rId7" Type="http://schemas.openxmlformats.org/officeDocument/2006/relationships/image" Target="../media/image-9-7.svg"/><Relationship Id="rId8" Type="http://schemas.openxmlformats.org/officeDocument/2006/relationships/slideLayout" Target="../slideLayouts/slideLayout10.xml"/><Relationship Id="rId9"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869525"/>
            <a:ext cx="7556421" cy="1240155"/>
          </a:xfrm>
          <a:prstGeom prst="rect">
            <a:avLst/>
          </a:prstGeom>
          <a:noFill/>
          <a:ln/>
        </p:spPr>
        <p:txBody>
          <a:bodyPr wrap="square" lIns="0" tIns="0" rIns="0" bIns="0" rtlCol="0" anchor="t"/>
          <a:lstStyle/>
          <a:p>
            <a:pPr algn="l" indent="0" marL="0">
              <a:lnSpc>
                <a:spcPts val="4850"/>
              </a:lnSpc>
              <a:buNone/>
            </a:pPr>
            <a:r>
              <a:rPr lang="en-US" sz="3900" dirty="0">
                <a:solidFill>
                  <a:srgbClr val="FFFFFF"/>
                </a:solidFill>
                <a:latin typeface="Fraunces Medium" pitchFamily="34" charset="0"/>
                <a:ea typeface="Fraunces Medium" pitchFamily="34" charset="-122"/>
                <a:cs typeface="Fraunces Medium" pitchFamily="34" charset="-120"/>
              </a:rPr>
              <a:t>Customer Shopping Behavior Analysis</a:t>
            </a:r>
            <a:endParaRPr lang="en-US" sz="3900" dirty="0"/>
          </a:p>
        </p:txBody>
      </p:sp>
      <p:sp>
        <p:nvSpPr>
          <p:cNvPr id="4" name="Text 1"/>
          <p:cNvSpPr/>
          <p:nvPr/>
        </p:nvSpPr>
        <p:spPr>
          <a:xfrm>
            <a:off x="793790" y="4407337"/>
            <a:ext cx="7556421" cy="952619"/>
          </a:xfrm>
          <a:prstGeom prst="rect">
            <a:avLst/>
          </a:prstGeom>
          <a:noFill/>
          <a:ln/>
        </p:spPr>
        <p:txBody>
          <a:bodyPr wrap="square" lIns="0" tIns="0" rIns="0" bIns="0" rtlCol="0" anchor="t"/>
          <a:lstStyle/>
          <a:p>
            <a:pPr algn="l" indent="0" marL="0">
              <a:lnSpc>
                <a:spcPts val="2500"/>
              </a:lnSpc>
              <a:buNone/>
            </a:pPr>
            <a:r>
              <a:rPr lang="en-US" sz="1550" dirty="0">
                <a:solidFill>
                  <a:srgbClr val="EBECEF"/>
                </a:solidFill>
                <a:latin typeface="Epilogue" pitchFamily="34" charset="0"/>
                <a:ea typeface="Epilogue" pitchFamily="34" charset="-122"/>
                <a:cs typeface="Epilogue" pitchFamily="34" charset="-120"/>
              </a:rPr>
              <a:t>Uncovering insights from 3,900 purchases to guide strategic business decisions through data-driven analysis of spending patterns, customer segments, and product preferences.</a:t>
            </a:r>
            <a:endParaRPr lang="en-US" sz="15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694015" y="595432"/>
            <a:ext cx="5841802" cy="542092"/>
          </a:xfrm>
          <a:prstGeom prst="rect">
            <a:avLst/>
          </a:prstGeom>
          <a:noFill/>
          <a:ln/>
        </p:spPr>
        <p:txBody>
          <a:bodyPr wrap="none" lIns="0" tIns="0" rIns="0" bIns="0" rtlCol="0" anchor="t"/>
          <a:lstStyle/>
          <a:p>
            <a:pPr algn="l" indent="0" marL="0">
              <a:lnSpc>
                <a:spcPts val="4250"/>
              </a:lnSpc>
              <a:buNone/>
            </a:pPr>
            <a:r>
              <a:rPr lang="en-US" sz="3400" dirty="0">
                <a:solidFill>
                  <a:srgbClr val="FFFFFF"/>
                </a:solidFill>
                <a:latin typeface="Fraunces Medium" pitchFamily="34" charset="0"/>
                <a:ea typeface="Fraunces Medium" pitchFamily="34" charset="-122"/>
                <a:cs typeface="Fraunces Medium" pitchFamily="34" charset="-120"/>
              </a:rPr>
              <a:t>Strategic Recommendations</a:t>
            </a:r>
            <a:endParaRPr lang="en-US" sz="3400" dirty="0"/>
          </a:p>
        </p:txBody>
      </p:sp>
      <p:pic>
        <p:nvPicPr>
          <p:cNvPr id="3" name="Image 0" descr="preencoded.png">    </p:cNvPr>
          <p:cNvPicPr>
            <a:picLocks noChangeAspect="1"/>
          </p:cNvPicPr>
          <p:nvPr/>
        </p:nvPicPr>
        <p:blipFill>
          <a:blip r:embed="rId1"/>
          <a:stretch>
            <a:fillRect/>
          </a:stretch>
        </p:blipFill>
        <p:spPr>
          <a:xfrm>
            <a:off x="694015" y="1484471"/>
            <a:ext cx="867489" cy="1277183"/>
          </a:xfrm>
          <a:prstGeom prst="rect">
            <a:avLst/>
          </a:prstGeom>
        </p:spPr>
      </p:pic>
      <p:sp>
        <p:nvSpPr>
          <p:cNvPr id="4" name="Text 1"/>
          <p:cNvSpPr/>
          <p:nvPr/>
        </p:nvSpPr>
        <p:spPr>
          <a:xfrm>
            <a:off x="1734979" y="1657945"/>
            <a:ext cx="2168843" cy="271105"/>
          </a:xfrm>
          <a:prstGeom prst="rect">
            <a:avLst/>
          </a:prstGeom>
          <a:noFill/>
          <a:ln/>
        </p:spPr>
        <p:txBody>
          <a:bodyPr wrap="none" lIns="0" tIns="0" rIns="0" bIns="0" rtlCol="0" anchor="t"/>
          <a:lstStyle/>
          <a:p>
            <a:pPr algn="l" indent="0" marL="0">
              <a:lnSpc>
                <a:spcPts val="2100"/>
              </a:lnSpc>
              <a:buNone/>
            </a:pPr>
            <a:r>
              <a:rPr lang="en-US" sz="1700" dirty="0">
                <a:solidFill>
                  <a:srgbClr val="EBECEF"/>
                </a:solidFill>
                <a:latin typeface="Fraunces Medium" pitchFamily="34" charset="0"/>
                <a:ea typeface="Fraunces Medium" pitchFamily="34" charset="-122"/>
                <a:cs typeface="Fraunces Medium" pitchFamily="34" charset="-120"/>
              </a:rPr>
              <a:t>Boost Subscriptions</a:t>
            </a:r>
            <a:endParaRPr lang="en-US" sz="1700" dirty="0"/>
          </a:p>
        </p:txBody>
      </p:sp>
      <p:sp>
        <p:nvSpPr>
          <p:cNvPr id="5" name="Text 2"/>
          <p:cNvSpPr/>
          <p:nvPr/>
        </p:nvSpPr>
        <p:spPr>
          <a:xfrm>
            <a:off x="1734979" y="2033111"/>
            <a:ext cx="12201406" cy="555069"/>
          </a:xfrm>
          <a:prstGeom prst="rect">
            <a:avLst/>
          </a:prstGeom>
          <a:noFill/>
          <a:ln/>
        </p:spPr>
        <p:txBody>
          <a:bodyPr wrap="square" lIns="0" tIns="0" rIns="0" bIns="0" rtlCol="0" anchor="t"/>
          <a:lstStyle/>
          <a:p>
            <a:pPr algn="l" indent="0" marL="0">
              <a:lnSpc>
                <a:spcPts val="2150"/>
              </a:lnSpc>
              <a:buNone/>
            </a:pPr>
            <a:r>
              <a:rPr lang="en-US" sz="1350" dirty="0">
                <a:solidFill>
                  <a:srgbClr val="EBECEF"/>
                </a:solidFill>
                <a:latin typeface="Epilogue" pitchFamily="34" charset="0"/>
                <a:ea typeface="Epilogue" pitchFamily="34" charset="-122"/>
                <a:cs typeface="Epilogue" pitchFamily="34" charset="-120"/>
              </a:rPr>
              <a:t>Promote exclusive benefits for subscribers to convert the 2,518 repeat buyers who aren't currently subscribed. Focus on loyalty rewards and early access to new products.</a:t>
            </a:r>
            <a:endParaRPr lang="en-US" sz="1350" dirty="0"/>
          </a:p>
        </p:txBody>
      </p:sp>
      <p:pic>
        <p:nvPicPr>
          <p:cNvPr id="6" name="Image 1" descr="preencoded.png">    </p:cNvPr>
          <p:cNvPicPr>
            <a:picLocks noChangeAspect="1"/>
          </p:cNvPicPr>
          <p:nvPr/>
        </p:nvPicPr>
        <p:blipFill>
          <a:blip r:embed="rId2"/>
          <a:stretch>
            <a:fillRect/>
          </a:stretch>
        </p:blipFill>
        <p:spPr>
          <a:xfrm>
            <a:off x="694015" y="2761655"/>
            <a:ext cx="867489" cy="1277183"/>
          </a:xfrm>
          <a:prstGeom prst="rect">
            <a:avLst/>
          </a:prstGeom>
        </p:spPr>
      </p:pic>
      <p:sp>
        <p:nvSpPr>
          <p:cNvPr id="7" name="Text 3"/>
          <p:cNvSpPr/>
          <p:nvPr/>
        </p:nvSpPr>
        <p:spPr>
          <a:xfrm>
            <a:off x="1734979" y="2935129"/>
            <a:ext cx="2913459" cy="271105"/>
          </a:xfrm>
          <a:prstGeom prst="rect">
            <a:avLst/>
          </a:prstGeom>
          <a:noFill/>
          <a:ln/>
        </p:spPr>
        <p:txBody>
          <a:bodyPr wrap="none" lIns="0" tIns="0" rIns="0" bIns="0" rtlCol="0" anchor="t"/>
          <a:lstStyle/>
          <a:p>
            <a:pPr algn="l" indent="0" marL="0">
              <a:lnSpc>
                <a:spcPts val="2100"/>
              </a:lnSpc>
              <a:buNone/>
            </a:pPr>
            <a:r>
              <a:rPr lang="en-US" sz="1700" dirty="0">
                <a:solidFill>
                  <a:srgbClr val="EBECEF"/>
                </a:solidFill>
                <a:latin typeface="Fraunces Medium" pitchFamily="34" charset="0"/>
                <a:ea typeface="Fraunces Medium" pitchFamily="34" charset="-122"/>
                <a:cs typeface="Fraunces Medium" pitchFamily="34" charset="-120"/>
              </a:rPr>
              <a:t>Customer Loyalty Programs</a:t>
            </a:r>
            <a:endParaRPr lang="en-US" sz="1700" dirty="0"/>
          </a:p>
        </p:txBody>
      </p:sp>
      <p:sp>
        <p:nvSpPr>
          <p:cNvPr id="8" name="Text 4"/>
          <p:cNvSpPr/>
          <p:nvPr/>
        </p:nvSpPr>
        <p:spPr>
          <a:xfrm>
            <a:off x="1734979" y="3310295"/>
            <a:ext cx="12201406" cy="555069"/>
          </a:xfrm>
          <a:prstGeom prst="rect">
            <a:avLst/>
          </a:prstGeom>
          <a:noFill/>
          <a:ln/>
        </p:spPr>
        <p:txBody>
          <a:bodyPr wrap="square" lIns="0" tIns="0" rIns="0" bIns="0" rtlCol="0" anchor="t"/>
          <a:lstStyle/>
          <a:p>
            <a:pPr algn="l" indent="0" marL="0">
              <a:lnSpc>
                <a:spcPts val="2150"/>
              </a:lnSpc>
              <a:buNone/>
            </a:pPr>
            <a:r>
              <a:rPr lang="en-US" sz="1350" dirty="0">
                <a:solidFill>
                  <a:srgbClr val="EBECEF"/>
                </a:solidFill>
                <a:latin typeface="Epilogue" pitchFamily="34" charset="0"/>
                <a:ea typeface="Epilogue" pitchFamily="34" charset="-122"/>
                <a:cs typeface="Epilogue" pitchFamily="34" charset="-120"/>
              </a:rPr>
              <a:t>Reward repeat buyers to accelerate their journey into the "Loyal" segment. Implement tiered benefits based on purchase frequency and lifetime value.</a:t>
            </a:r>
            <a:endParaRPr lang="en-US" sz="1350" dirty="0"/>
          </a:p>
        </p:txBody>
      </p:sp>
      <p:pic>
        <p:nvPicPr>
          <p:cNvPr id="9" name="Image 2" descr="preencoded.png">    </p:cNvPr>
          <p:cNvPicPr>
            <a:picLocks noChangeAspect="1"/>
          </p:cNvPicPr>
          <p:nvPr/>
        </p:nvPicPr>
        <p:blipFill>
          <a:blip r:embed="rId3"/>
          <a:stretch>
            <a:fillRect/>
          </a:stretch>
        </p:blipFill>
        <p:spPr>
          <a:xfrm>
            <a:off x="694015" y="4038838"/>
            <a:ext cx="867489" cy="1277183"/>
          </a:xfrm>
          <a:prstGeom prst="rect">
            <a:avLst/>
          </a:prstGeom>
        </p:spPr>
      </p:pic>
      <p:sp>
        <p:nvSpPr>
          <p:cNvPr id="10" name="Text 5"/>
          <p:cNvSpPr/>
          <p:nvPr/>
        </p:nvSpPr>
        <p:spPr>
          <a:xfrm>
            <a:off x="1734979" y="4212312"/>
            <a:ext cx="2419350" cy="271105"/>
          </a:xfrm>
          <a:prstGeom prst="rect">
            <a:avLst/>
          </a:prstGeom>
          <a:noFill/>
          <a:ln/>
        </p:spPr>
        <p:txBody>
          <a:bodyPr wrap="none" lIns="0" tIns="0" rIns="0" bIns="0" rtlCol="0" anchor="t"/>
          <a:lstStyle/>
          <a:p>
            <a:pPr algn="l" indent="0" marL="0">
              <a:lnSpc>
                <a:spcPts val="2100"/>
              </a:lnSpc>
              <a:buNone/>
            </a:pPr>
            <a:r>
              <a:rPr lang="en-US" sz="1700" dirty="0">
                <a:solidFill>
                  <a:srgbClr val="EBECEF"/>
                </a:solidFill>
                <a:latin typeface="Fraunces Medium" pitchFamily="34" charset="0"/>
                <a:ea typeface="Fraunces Medium" pitchFamily="34" charset="-122"/>
                <a:cs typeface="Fraunces Medium" pitchFamily="34" charset="-120"/>
              </a:rPr>
              <a:t>Review Discount Policy</a:t>
            </a:r>
            <a:endParaRPr lang="en-US" sz="1700" dirty="0"/>
          </a:p>
        </p:txBody>
      </p:sp>
      <p:sp>
        <p:nvSpPr>
          <p:cNvPr id="11" name="Text 6"/>
          <p:cNvSpPr/>
          <p:nvPr/>
        </p:nvSpPr>
        <p:spPr>
          <a:xfrm>
            <a:off x="1734979" y="4587478"/>
            <a:ext cx="12201406" cy="555069"/>
          </a:xfrm>
          <a:prstGeom prst="rect">
            <a:avLst/>
          </a:prstGeom>
          <a:noFill/>
          <a:ln/>
        </p:spPr>
        <p:txBody>
          <a:bodyPr wrap="square" lIns="0" tIns="0" rIns="0" bIns="0" rtlCol="0" anchor="t"/>
          <a:lstStyle/>
          <a:p>
            <a:pPr algn="l" indent="0" marL="0">
              <a:lnSpc>
                <a:spcPts val="2150"/>
              </a:lnSpc>
              <a:buNone/>
            </a:pPr>
            <a:r>
              <a:rPr lang="en-US" sz="1350" dirty="0">
                <a:solidFill>
                  <a:srgbClr val="EBECEF"/>
                </a:solidFill>
                <a:latin typeface="Epilogue" pitchFamily="34" charset="0"/>
                <a:ea typeface="Epilogue" pitchFamily="34" charset="-122"/>
                <a:cs typeface="Epilogue" pitchFamily="34" charset="-120"/>
              </a:rPr>
              <a:t>Balance sales boosts with margin control. Focus discounts on strategic products while maintaining profitability on high-rated items that sell well without promotions.</a:t>
            </a:r>
            <a:endParaRPr lang="en-US" sz="1350" dirty="0"/>
          </a:p>
        </p:txBody>
      </p:sp>
      <p:pic>
        <p:nvPicPr>
          <p:cNvPr id="12" name="Image 3" descr="preencoded.png">    </p:cNvPr>
          <p:cNvPicPr>
            <a:picLocks noChangeAspect="1"/>
          </p:cNvPicPr>
          <p:nvPr/>
        </p:nvPicPr>
        <p:blipFill>
          <a:blip r:embed="rId4"/>
          <a:stretch>
            <a:fillRect/>
          </a:stretch>
        </p:blipFill>
        <p:spPr>
          <a:xfrm>
            <a:off x="694015" y="5316022"/>
            <a:ext cx="867489" cy="1040963"/>
          </a:xfrm>
          <a:prstGeom prst="rect">
            <a:avLst/>
          </a:prstGeom>
        </p:spPr>
      </p:pic>
      <p:sp>
        <p:nvSpPr>
          <p:cNvPr id="13" name="Text 7"/>
          <p:cNvSpPr/>
          <p:nvPr/>
        </p:nvSpPr>
        <p:spPr>
          <a:xfrm>
            <a:off x="1734979" y="5489496"/>
            <a:ext cx="2168843" cy="271105"/>
          </a:xfrm>
          <a:prstGeom prst="rect">
            <a:avLst/>
          </a:prstGeom>
          <a:noFill/>
          <a:ln/>
        </p:spPr>
        <p:txBody>
          <a:bodyPr wrap="none" lIns="0" tIns="0" rIns="0" bIns="0" rtlCol="0" anchor="t"/>
          <a:lstStyle/>
          <a:p>
            <a:pPr algn="l" indent="0" marL="0">
              <a:lnSpc>
                <a:spcPts val="2100"/>
              </a:lnSpc>
              <a:buNone/>
            </a:pPr>
            <a:r>
              <a:rPr lang="en-US" sz="1700" dirty="0">
                <a:solidFill>
                  <a:srgbClr val="EBECEF"/>
                </a:solidFill>
                <a:latin typeface="Fraunces Medium" pitchFamily="34" charset="0"/>
                <a:ea typeface="Fraunces Medium" pitchFamily="34" charset="-122"/>
                <a:cs typeface="Fraunces Medium" pitchFamily="34" charset="-120"/>
              </a:rPr>
              <a:t>Product Positioning</a:t>
            </a:r>
            <a:endParaRPr lang="en-US" sz="1700" dirty="0"/>
          </a:p>
        </p:txBody>
      </p:sp>
      <p:sp>
        <p:nvSpPr>
          <p:cNvPr id="14" name="Text 8"/>
          <p:cNvSpPr/>
          <p:nvPr/>
        </p:nvSpPr>
        <p:spPr>
          <a:xfrm>
            <a:off x="1734979" y="5864662"/>
            <a:ext cx="12201406" cy="277535"/>
          </a:xfrm>
          <a:prstGeom prst="rect">
            <a:avLst/>
          </a:prstGeom>
          <a:noFill/>
          <a:ln/>
        </p:spPr>
        <p:txBody>
          <a:bodyPr wrap="none" lIns="0" tIns="0" rIns="0" bIns="0" rtlCol="0" anchor="t"/>
          <a:lstStyle/>
          <a:p>
            <a:pPr algn="l" indent="0" marL="0">
              <a:lnSpc>
                <a:spcPts val="2150"/>
              </a:lnSpc>
              <a:buNone/>
            </a:pPr>
            <a:r>
              <a:rPr lang="en-US" sz="1350" dirty="0">
                <a:solidFill>
                  <a:srgbClr val="EBECEF"/>
                </a:solidFill>
                <a:latin typeface="Epilogue" pitchFamily="34" charset="0"/>
                <a:ea typeface="Epilogue" pitchFamily="34" charset="-122"/>
                <a:cs typeface="Epilogue" pitchFamily="34" charset="-120"/>
              </a:rPr>
              <a:t>Highlight top-rated products (Gloves, Sandals, Boots) and best-sellers (Jewelry, Blouse, Pants) in marketing campaigns to drive conversion.</a:t>
            </a:r>
            <a:endParaRPr lang="en-US" sz="1350" dirty="0"/>
          </a:p>
        </p:txBody>
      </p:sp>
      <p:pic>
        <p:nvPicPr>
          <p:cNvPr id="15" name="Image 4" descr="preencoded.png">    </p:cNvPr>
          <p:cNvPicPr>
            <a:picLocks noChangeAspect="1"/>
          </p:cNvPicPr>
          <p:nvPr/>
        </p:nvPicPr>
        <p:blipFill>
          <a:blip r:embed="rId5"/>
          <a:stretch>
            <a:fillRect/>
          </a:stretch>
        </p:blipFill>
        <p:spPr>
          <a:xfrm>
            <a:off x="694015" y="6356985"/>
            <a:ext cx="867489" cy="1277183"/>
          </a:xfrm>
          <a:prstGeom prst="rect">
            <a:avLst/>
          </a:prstGeom>
        </p:spPr>
      </p:pic>
      <p:sp>
        <p:nvSpPr>
          <p:cNvPr id="16" name="Text 9"/>
          <p:cNvSpPr/>
          <p:nvPr/>
        </p:nvSpPr>
        <p:spPr>
          <a:xfrm>
            <a:off x="1734979" y="6530459"/>
            <a:ext cx="2168843" cy="271105"/>
          </a:xfrm>
          <a:prstGeom prst="rect">
            <a:avLst/>
          </a:prstGeom>
          <a:noFill/>
          <a:ln/>
        </p:spPr>
        <p:txBody>
          <a:bodyPr wrap="none" lIns="0" tIns="0" rIns="0" bIns="0" rtlCol="0" anchor="t"/>
          <a:lstStyle/>
          <a:p>
            <a:pPr algn="l" indent="0" marL="0">
              <a:lnSpc>
                <a:spcPts val="2100"/>
              </a:lnSpc>
              <a:buNone/>
            </a:pPr>
            <a:r>
              <a:rPr lang="en-US" sz="1700" dirty="0">
                <a:solidFill>
                  <a:srgbClr val="EBECEF"/>
                </a:solidFill>
                <a:latin typeface="Fraunces Medium" pitchFamily="34" charset="0"/>
                <a:ea typeface="Fraunces Medium" pitchFamily="34" charset="-122"/>
                <a:cs typeface="Fraunces Medium" pitchFamily="34" charset="-120"/>
              </a:rPr>
              <a:t>Targeted Marketing</a:t>
            </a:r>
            <a:endParaRPr lang="en-US" sz="1700" dirty="0"/>
          </a:p>
        </p:txBody>
      </p:sp>
      <p:sp>
        <p:nvSpPr>
          <p:cNvPr id="17" name="Text 10"/>
          <p:cNvSpPr/>
          <p:nvPr/>
        </p:nvSpPr>
        <p:spPr>
          <a:xfrm>
            <a:off x="1734979" y="6905625"/>
            <a:ext cx="12201406" cy="555069"/>
          </a:xfrm>
          <a:prstGeom prst="rect">
            <a:avLst/>
          </a:prstGeom>
          <a:noFill/>
          <a:ln/>
        </p:spPr>
        <p:txBody>
          <a:bodyPr wrap="square" lIns="0" tIns="0" rIns="0" bIns="0" rtlCol="0" anchor="t"/>
          <a:lstStyle/>
          <a:p>
            <a:pPr algn="l" indent="0" marL="0">
              <a:lnSpc>
                <a:spcPts val="2150"/>
              </a:lnSpc>
              <a:buNone/>
            </a:pPr>
            <a:r>
              <a:rPr lang="en-US" sz="1350" dirty="0">
                <a:solidFill>
                  <a:srgbClr val="EBECEF"/>
                </a:solidFill>
                <a:latin typeface="Epilogue" pitchFamily="34" charset="0"/>
                <a:ea typeface="Epilogue" pitchFamily="34" charset="-122"/>
                <a:cs typeface="Epilogue" pitchFamily="34" charset="-120"/>
              </a:rPr>
              <a:t>Focus efforts on high-revenue age groups (Young Adults, Middle-aged) and express-shipping users who demonstrate higher purchase values and urgency.</a:t>
            </a:r>
            <a:endParaRPr lang="en-US" sz="13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31029"/>
          </a:xfrm>
          <a:prstGeom prst="rect">
            <a:avLst/>
          </a:prstGeom>
        </p:spPr>
      </p:pic>
      <p:sp>
        <p:nvSpPr>
          <p:cNvPr id="3" name="Text 0"/>
          <p:cNvSpPr/>
          <p:nvPr/>
        </p:nvSpPr>
        <p:spPr>
          <a:xfrm>
            <a:off x="6240423" y="518398"/>
            <a:ext cx="4713089" cy="589121"/>
          </a:xfrm>
          <a:prstGeom prst="rect">
            <a:avLst/>
          </a:prstGeom>
          <a:noFill/>
          <a:ln/>
        </p:spPr>
        <p:txBody>
          <a:bodyPr wrap="none" lIns="0" tIns="0" rIns="0" bIns="0" rtlCol="0" anchor="t"/>
          <a:lstStyle/>
          <a:p>
            <a:pPr algn="l" indent="0" marL="0">
              <a:lnSpc>
                <a:spcPts val="4600"/>
              </a:lnSpc>
              <a:buNone/>
            </a:pPr>
            <a:r>
              <a:rPr lang="en-US" sz="3700" dirty="0">
                <a:solidFill>
                  <a:srgbClr val="FFFFFF"/>
                </a:solidFill>
                <a:latin typeface="Fraunces Medium" pitchFamily="34" charset="0"/>
                <a:ea typeface="Fraunces Medium" pitchFamily="34" charset="-122"/>
                <a:cs typeface="Fraunces Medium" pitchFamily="34" charset="-120"/>
              </a:rPr>
              <a:t>Dataset Overview</a:t>
            </a:r>
            <a:endParaRPr lang="en-US" sz="3700" dirty="0"/>
          </a:p>
        </p:txBody>
      </p:sp>
      <p:sp>
        <p:nvSpPr>
          <p:cNvPr id="4" name="Text 1"/>
          <p:cNvSpPr/>
          <p:nvPr/>
        </p:nvSpPr>
        <p:spPr>
          <a:xfrm>
            <a:off x="6240423" y="1484471"/>
            <a:ext cx="2388156" cy="622102"/>
          </a:xfrm>
          <a:prstGeom prst="rect">
            <a:avLst/>
          </a:prstGeom>
          <a:noFill/>
          <a:ln/>
        </p:spPr>
        <p:txBody>
          <a:bodyPr wrap="none" lIns="0" tIns="0" rIns="0" bIns="0" rtlCol="0" anchor="t"/>
          <a:lstStyle/>
          <a:p>
            <a:pPr algn="ctr" indent="0" marL="0">
              <a:lnSpc>
                <a:spcPts val="4850"/>
              </a:lnSpc>
              <a:buNone/>
            </a:pPr>
            <a:r>
              <a:rPr lang="en-US" sz="4850" dirty="0">
                <a:solidFill>
                  <a:srgbClr val="EBECEF"/>
                </a:solidFill>
                <a:latin typeface="Fraunces Medium" pitchFamily="34" charset="0"/>
                <a:ea typeface="Fraunces Medium" pitchFamily="34" charset="-122"/>
                <a:cs typeface="Fraunces Medium" pitchFamily="34" charset="-120"/>
              </a:rPr>
              <a:t>3,900</a:t>
            </a:r>
            <a:endParaRPr lang="en-US" sz="4850" dirty="0"/>
          </a:p>
        </p:txBody>
      </p:sp>
      <p:sp>
        <p:nvSpPr>
          <p:cNvPr id="5" name="Text 2"/>
          <p:cNvSpPr/>
          <p:nvPr/>
        </p:nvSpPr>
        <p:spPr>
          <a:xfrm>
            <a:off x="6256258" y="2342078"/>
            <a:ext cx="2356485" cy="294442"/>
          </a:xfrm>
          <a:prstGeom prst="rect">
            <a:avLst/>
          </a:prstGeom>
          <a:noFill/>
          <a:ln/>
        </p:spPr>
        <p:txBody>
          <a:bodyPr wrap="none" lIns="0" tIns="0" rIns="0" bIns="0" rtlCol="0" anchor="t"/>
          <a:lstStyle/>
          <a:p>
            <a:pPr algn="ctr" indent="0" marL="0">
              <a:lnSpc>
                <a:spcPts val="2300"/>
              </a:lnSpc>
              <a:buNone/>
            </a:pPr>
            <a:r>
              <a:rPr lang="en-US" sz="1850" dirty="0">
                <a:solidFill>
                  <a:srgbClr val="EBECEF"/>
                </a:solidFill>
                <a:latin typeface="Fraunces Medium" pitchFamily="34" charset="0"/>
                <a:ea typeface="Fraunces Medium" pitchFamily="34" charset="-122"/>
                <a:cs typeface="Fraunces Medium" pitchFamily="34" charset="-120"/>
              </a:rPr>
              <a:t>Total Purchases</a:t>
            </a:r>
            <a:endParaRPr lang="en-US" sz="1850" dirty="0"/>
          </a:p>
        </p:txBody>
      </p:sp>
      <p:sp>
        <p:nvSpPr>
          <p:cNvPr id="6" name="Text 3"/>
          <p:cNvSpPr/>
          <p:nvPr/>
        </p:nvSpPr>
        <p:spPr>
          <a:xfrm>
            <a:off x="6240423" y="2749629"/>
            <a:ext cx="2388156" cy="904399"/>
          </a:xfrm>
          <a:prstGeom prst="rect">
            <a:avLst/>
          </a:prstGeom>
          <a:noFill/>
          <a:ln/>
        </p:spPr>
        <p:txBody>
          <a:bodyPr wrap="square" lIns="0" tIns="0" rIns="0" bIns="0" rtlCol="0" anchor="t"/>
          <a:lstStyle/>
          <a:p>
            <a:pPr algn="ctr" indent="0" marL="0">
              <a:lnSpc>
                <a:spcPts val="2350"/>
              </a:lnSpc>
              <a:buNone/>
            </a:pPr>
            <a:r>
              <a:rPr lang="en-US" sz="1450" dirty="0">
                <a:solidFill>
                  <a:srgbClr val="EBECEF"/>
                </a:solidFill>
                <a:latin typeface="Epilogue" pitchFamily="34" charset="0"/>
                <a:ea typeface="Epilogue" pitchFamily="34" charset="-122"/>
                <a:cs typeface="Epilogue" pitchFamily="34" charset="-120"/>
              </a:rPr>
              <a:t>Comprehensive transaction records analyzed</a:t>
            </a:r>
            <a:endParaRPr lang="en-US" sz="1450" dirty="0"/>
          </a:p>
        </p:txBody>
      </p:sp>
      <p:sp>
        <p:nvSpPr>
          <p:cNvPr id="7" name="Text 4"/>
          <p:cNvSpPr/>
          <p:nvPr/>
        </p:nvSpPr>
        <p:spPr>
          <a:xfrm>
            <a:off x="8864203" y="1484471"/>
            <a:ext cx="2388275" cy="622102"/>
          </a:xfrm>
          <a:prstGeom prst="rect">
            <a:avLst/>
          </a:prstGeom>
          <a:noFill/>
          <a:ln/>
        </p:spPr>
        <p:txBody>
          <a:bodyPr wrap="none" lIns="0" tIns="0" rIns="0" bIns="0" rtlCol="0" anchor="t"/>
          <a:lstStyle/>
          <a:p>
            <a:pPr algn="ctr" indent="0" marL="0">
              <a:lnSpc>
                <a:spcPts val="4850"/>
              </a:lnSpc>
              <a:buNone/>
            </a:pPr>
            <a:r>
              <a:rPr lang="en-US" sz="4850" dirty="0">
                <a:solidFill>
                  <a:srgbClr val="EBECEF"/>
                </a:solidFill>
                <a:latin typeface="Fraunces Medium" pitchFamily="34" charset="0"/>
                <a:ea typeface="Fraunces Medium" pitchFamily="34" charset="-122"/>
                <a:cs typeface="Fraunces Medium" pitchFamily="34" charset="-120"/>
              </a:rPr>
              <a:t>18</a:t>
            </a:r>
            <a:endParaRPr lang="en-US" sz="4850" dirty="0"/>
          </a:p>
        </p:txBody>
      </p:sp>
      <p:sp>
        <p:nvSpPr>
          <p:cNvPr id="8" name="Text 5"/>
          <p:cNvSpPr/>
          <p:nvPr/>
        </p:nvSpPr>
        <p:spPr>
          <a:xfrm>
            <a:off x="8880038" y="2342078"/>
            <a:ext cx="2356485" cy="294442"/>
          </a:xfrm>
          <a:prstGeom prst="rect">
            <a:avLst/>
          </a:prstGeom>
          <a:noFill/>
          <a:ln/>
        </p:spPr>
        <p:txBody>
          <a:bodyPr wrap="none" lIns="0" tIns="0" rIns="0" bIns="0" rtlCol="0" anchor="t"/>
          <a:lstStyle/>
          <a:p>
            <a:pPr algn="ctr" indent="0" marL="0">
              <a:lnSpc>
                <a:spcPts val="2300"/>
              </a:lnSpc>
              <a:buNone/>
            </a:pPr>
            <a:r>
              <a:rPr lang="en-US" sz="1850" dirty="0">
                <a:solidFill>
                  <a:srgbClr val="EBECEF"/>
                </a:solidFill>
                <a:latin typeface="Fraunces Medium" pitchFamily="34" charset="0"/>
                <a:ea typeface="Fraunces Medium" pitchFamily="34" charset="-122"/>
                <a:cs typeface="Fraunces Medium" pitchFamily="34" charset="-120"/>
              </a:rPr>
              <a:t>Data Features</a:t>
            </a:r>
            <a:endParaRPr lang="en-US" sz="1850" dirty="0"/>
          </a:p>
        </p:txBody>
      </p:sp>
      <p:sp>
        <p:nvSpPr>
          <p:cNvPr id="9" name="Text 6"/>
          <p:cNvSpPr/>
          <p:nvPr/>
        </p:nvSpPr>
        <p:spPr>
          <a:xfrm>
            <a:off x="8864203" y="2749629"/>
            <a:ext cx="2388275" cy="904399"/>
          </a:xfrm>
          <a:prstGeom prst="rect">
            <a:avLst/>
          </a:prstGeom>
          <a:noFill/>
          <a:ln/>
        </p:spPr>
        <p:txBody>
          <a:bodyPr wrap="square" lIns="0" tIns="0" rIns="0" bIns="0" rtlCol="0" anchor="t"/>
          <a:lstStyle/>
          <a:p>
            <a:pPr algn="ctr" indent="0" marL="0">
              <a:lnSpc>
                <a:spcPts val="2350"/>
              </a:lnSpc>
              <a:buNone/>
            </a:pPr>
            <a:r>
              <a:rPr lang="en-US" sz="1450" dirty="0">
                <a:solidFill>
                  <a:srgbClr val="EBECEF"/>
                </a:solidFill>
                <a:latin typeface="Epilogue" pitchFamily="34" charset="0"/>
                <a:ea typeface="Epilogue" pitchFamily="34" charset="-122"/>
                <a:cs typeface="Epilogue" pitchFamily="34" charset="-120"/>
              </a:rPr>
              <a:t>Columns capturing customer and purchase details</a:t>
            </a:r>
            <a:endParaRPr lang="en-US" sz="1450" dirty="0"/>
          </a:p>
        </p:txBody>
      </p:sp>
      <p:sp>
        <p:nvSpPr>
          <p:cNvPr id="10" name="Text 7"/>
          <p:cNvSpPr/>
          <p:nvPr/>
        </p:nvSpPr>
        <p:spPr>
          <a:xfrm>
            <a:off x="11488103" y="1484471"/>
            <a:ext cx="2388275" cy="622102"/>
          </a:xfrm>
          <a:prstGeom prst="rect">
            <a:avLst/>
          </a:prstGeom>
          <a:noFill/>
          <a:ln/>
        </p:spPr>
        <p:txBody>
          <a:bodyPr wrap="none" lIns="0" tIns="0" rIns="0" bIns="0" rtlCol="0" anchor="t"/>
          <a:lstStyle/>
          <a:p>
            <a:pPr algn="ctr" indent="0" marL="0">
              <a:lnSpc>
                <a:spcPts val="4850"/>
              </a:lnSpc>
              <a:buNone/>
            </a:pPr>
            <a:r>
              <a:rPr lang="en-US" sz="4850" dirty="0">
                <a:solidFill>
                  <a:srgbClr val="EBECEF"/>
                </a:solidFill>
                <a:latin typeface="Fraunces Medium" pitchFamily="34" charset="0"/>
                <a:ea typeface="Fraunces Medium" pitchFamily="34" charset="-122"/>
                <a:cs typeface="Fraunces Medium" pitchFamily="34" charset="-120"/>
              </a:rPr>
              <a:t>50</a:t>
            </a:r>
            <a:endParaRPr lang="en-US" sz="4850" dirty="0"/>
          </a:p>
        </p:txBody>
      </p:sp>
      <p:sp>
        <p:nvSpPr>
          <p:cNvPr id="11" name="Text 8"/>
          <p:cNvSpPr/>
          <p:nvPr/>
        </p:nvSpPr>
        <p:spPr>
          <a:xfrm>
            <a:off x="11503938" y="2342078"/>
            <a:ext cx="2356485" cy="294442"/>
          </a:xfrm>
          <a:prstGeom prst="rect">
            <a:avLst/>
          </a:prstGeom>
          <a:noFill/>
          <a:ln/>
        </p:spPr>
        <p:txBody>
          <a:bodyPr wrap="none" lIns="0" tIns="0" rIns="0" bIns="0" rtlCol="0" anchor="t"/>
          <a:lstStyle/>
          <a:p>
            <a:pPr algn="ctr" indent="0" marL="0">
              <a:lnSpc>
                <a:spcPts val="2300"/>
              </a:lnSpc>
              <a:buNone/>
            </a:pPr>
            <a:r>
              <a:rPr lang="en-US" sz="1850" dirty="0">
                <a:solidFill>
                  <a:srgbClr val="EBECEF"/>
                </a:solidFill>
                <a:latin typeface="Fraunces Medium" pitchFamily="34" charset="0"/>
                <a:ea typeface="Fraunces Medium" pitchFamily="34" charset="-122"/>
                <a:cs typeface="Fraunces Medium" pitchFamily="34" charset="-120"/>
              </a:rPr>
              <a:t>Locations</a:t>
            </a:r>
            <a:endParaRPr lang="en-US" sz="1850" dirty="0"/>
          </a:p>
        </p:txBody>
      </p:sp>
      <p:sp>
        <p:nvSpPr>
          <p:cNvPr id="12" name="Text 9"/>
          <p:cNvSpPr/>
          <p:nvPr/>
        </p:nvSpPr>
        <p:spPr>
          <a:xfrm>
            <a:off x="11488103" y="2749629"/>
            <a:ext cx="2388275" cy="602933"/>
          </a:xfrm>
          <a:prstGeom prst="rect">
            <a:avLst/>
          </a:prstGeom>
          <a:noFill/>
          <a:ln/>
        </p:spPr>
        <p:txBody>
          <a:bodyPr wrap="square" lIns="0" tIns="0" rIns="0" bIns="0" rtlCol="0" anchor="t"/>
          <a:lstStyle/>
          <a:p>
            <a:pPr algn="ctr" indent="0" marL="0">
              <a:lnSpc>
                <a:spcPts val="2350"/>
              </a:lnSpc>
              <a:buNone/>
            </a:pPr>
            <a:r>
              <a:rPr lang="en-US" sz="1450" dirty="0">
                <a:solidFill>
                  <a:srgbClr val="EBECEF"/>
                </a:solidFill>
                <a:latin typeface="Epilogue" pitchFamily="34" charset="0"/>
                <a:ea typeface="Epilogue" pitchFamily="34" charset="-122"/>
                <a:cs typeface="Epilogue" pitchFamily="34" charset="-120"/>
              </a:rPr>
              <a:t>Geographic diversity across customer base</a:t>
            </a:r>
            <a:endParaRPr lang="en-US" sz="1450" dirty="0"/>
          </a:p>
        </p:txBody>
      </p:sp>
      <p:sp>
        <p:nvSpPr>
          <p:cNvPr id="13" name="Text 10"/>
          <p:cNvSpPr/>
          <p:nvPr/>
        </p:nvSpPr>
        <p:spPr>
          <a:xfrm>
            <a:off x="8864203" y="4125158"/>
            <a:ext cx="2388275" cy="622102"/>
          </a:xfrm>
          <a:prstGeom prst="rect">
            <a:avLst/>
          </a:prstGeom>
          <a:noFill/>
          <a:ln/>
        </p:spPr>
        <p:txBody>
          <a:bodyPr wrap="none" lIns="0" tIns="0" rIns="0" bIns="0" rtlCol="0" anchor="t"/>
          <a:lstStyle/>
          <a:p>
            <a:pPr algn="ctr" indent="0" marL="0">
              <a:lnSpc>
                <a:spcPts val="4850"/>
              </a:lnSpc>
              <a:buNone/>
            </a:pPr>
            <a:r>
              <a:rPr lang="en-US" sz="4850" dirty="0">
                <a:solidFill>
                  <a:srgbClr val="EBECEF"/>
                </a:solidFill>
                <a:latin typeface="Fraunces Medium" pitchFamily="34" charset="0"/>
                <a:ea typeface="Fraunces Medium" pitchFamily="34" charset="-122"/>
                <a:cs typeface="Fraunces Medium" pitchFamily="34" charset="-120"/>
              </a:rPr>
              <a:t>25</a:t>
            </a:r>
            <a:endParaRPr lang="en-US" sz="4850" dirty="0"/>
          </a:p>
        </p:txBody>
      </p:sp>
      <p:sp>
        <p:nvSpPr>
          <p:cNvPr id="14" name="Text 11"/>
          <p:cNvSpPr/>
          <p:nvPr/>
        </p:nvSpPr>
        <p:spPr>
          <a:xfrm>
            <a:off x="8880038" y="4982766"/>
            <a:ext cx="2356485" cy="294442"/>
          </a:xfrm>
          <a:prstGeom prst="rect">
            <a:avLst/>
          </a:prstGeom>
          <a:noFill/>
          <a:ln/>
        </p:spPr>
        <p:txBody>
          <a:bodyPr wrap="none" lIns="0" tIns="0" rIns="0" bIns="0" rtlCol="0" anchor="t"/>
          <a:lstStyle/>
          <a:p>
            <a:pPr algn="ctr" indent="0" marL="0">
              <a:lnSpc>
                <a:spcPts val="2300"/>
              </a:lnSpc>
              <a:buNone/>
            </a:pPr>
            <a:r>
              <a:rPr lang="en-US" sz="1850" dirty="0">
                <a:solidFill>
                  <a:srgbClr val="EBECEF"/>
                </a:solidFill>
                <a:latin typeface="Fraunces Medium" pitchFamily="34" charset="0"/>
                <a:ea typeface="Fraunces Medium" pitchFamily="34" charset="-122"/>
                <a:cs typeface="Fraunces Medium" pitchFamily="34" charset="-120"/>
              </a:rPr>
              <a:t>Product Types</a:t>
            </a:r>
            <a:endParaRPr lang="en-US" sz="1850" dirty="0"/>
          </a:p>
        </p:txBody>
      </p:sp>
      <p:sp>
        <p:nvSpPr>
          <p:cNvPr id="15" name="Text 12"/>
          <p:cNvSpPr/>
          <p:nvPr/>
        </p:nvSpPr>
        <p:spPr>
          <a:xfrm>
            <a:off x="8864203" y="5390317"/>
            <a:ext cx="2388275" cy="602933"/>
          </a:xfrm>
          <a:prstGeom prst="rect">
            <a:avLst/>
          </a:prstGeom>
          <a:noFill/>
          <a:ln/>
        </p:spPr>
        <p:txBody>
          <a:bodyPr wrap="square" lIns="0" tIns="0" rIns="0" bIns="0" rtlCol="0" anchor="t"/>
          <a:lstStyle/>
          <a:p>
            <a:pPr algn="ctr" indent="0" marL="0">
              <a:lnSpc>
                <a:spcPts val="2350"/>
              </a:lnSpc>
              <a:buNone/>
            </a:pPr>
            <a:r>
              <a:rPr lang="en-US" sz="1450" dirty="0">
                <a:solidFill>
                  <a:srgbClr val="EBECEF"/>
                </a:solidFill>
                <a:latin typeface="Epilogue" pitchFamily="34" charset="0"/>
                <a:ea typeface="Epilogue" pitchFamily="34" charset="-122"/>
                <a:cs typeface="Epilogue" pitchFamily="34" charset="-120"/>
              </a:rPr>
              <a:t>Diverse inventory across categories</a:t>
            </a:r>
            <a:endParaRPr lang="en-US" sz="1450" dirty="0"/>
          </a:p>
        </p:txBody>
      </p:sp>
      <p:sp>
        <p:nvSpPr>
          <p:cNvPr id="16" name="Text 13"/>
          <p:cNvSpPr/>
          <p:nvPr/>
        </p:nvSpPr>
        <p:spPr>
          <a:xfrm>
            <a:off x="6240423" y="6205299"/>
            <a:ext cx="7635954" cy="1507331"/>
          </a:xfrm>
          <a:prstGeom prst="rect">
            <a:avLst/>
          </a:prstGeom>
          <a:noFill/>
          <a:ln/>
        </p:spPr>
        <p:txBody>
          <a:bodyPr wrap="square" lIns="0" tIns="0" rIns="0" bIns="0" rtlCol="0" anchor="t"/>
          <a:lstStyle/>
          <a:p>
            <a:pPr algn="l" indent="0" marL="0">
              <a:lnSpc>
                <a:spcPts val="2350"/>
              </a:lnSpc>
              <a:buNone/>
            </a:pPr>
            <a:r>
              <a:rPr lang="en-US" sz="1450" dirty="0">
                <a:solidFill>
                  <a:srgbClr val="EBECEF"/>
                </a:solidFill>
                <a:latin typeface="Epilogue" pitchFamily="34" charset="0"/>
                <a:ea typeface="Epilogue" pitchFamily="34" charset="-122"/>
                <a:cs typeface="Epilogue" pitchFamily="34" charset="-120"/>
              </a:rPr>
              <a:t>The dataset encompasses customer demographics (age, gender, location, subscription status), purchase details (item, category, amount, season, size, color), and shopping behavior (discounts, promo codes, previous purchases, frequency, review ratings, shipping type). Only 37 missing values were found in the Review Rating column.</a:t>
            </a:r>
            <a:endParaRPr lang="en-US" sz="14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276356"/>
          </a:xfrm>
          <a:prstGeom prst="rect">
            <a:avLst/>
          </a:prstGeom>
        </p:spPr>
      </p:pic>
      <p:sp>
        <p:nvSpPr>
          <p:cNvPr id="3" name="Text 0"/>
          <p:cNvSpPr/>
          <p:nvPr/>
        </p:nvSpPr>
        <p:spPr>
          <a:xfrm>
            <a:off x="728424" y="2922865"/>
            <a:ext cx="6222087" cy="569119"/>
          </a:xfrm>
          <a:prstGeom prst="rect">
            <a:avLst/>
          </a:prstGeom>
          <a:noFill/>
          <a:ln/>
        </p:spPr>
        <p:txBody>
          <a:bodyPr wrap="none" lIns="0" tIns="0" rIns="0" bIns="0" rtlCol="0" anchor="t"/>
          <a:lstStyle/>
          <a:p>
            <a:pPr algn="l" indent="0" marL="0">
              <a:lnSpc>
                <a:spcPts val="4450"/>
              </a:lnSpc>
              <a:buNone/>
            </a:pPr>
            <a:r>
              <a:rPr lang="en-US" sz="3550" dirty="0">
                <a:solidFill>
                  <a:srgbClr val="FFFFFF"/>
                </a:solidFill>
                <a:latin typeface="Fraunces Medium" pitchFamily="34" charset="0"/>
                <a:ea typeface="Fraunces Medium" pitchFamily="34" charset="-122"/>
                <a:cs typeface="Fraunces Medium" pitchFamily="34" charset="-120"/>
              </a:rPr>
              <a:t>Data Preparation &amp; Cleaning</a:t>
            </a:r>
            <a:endParaRPr lang="en-US" sz="3550" dirty="0"/>
          </a:p>
        </p:txBody>
      </p:sp>
      <p:sp>
        <p:nvSpPr>
          <p:cNvPr id="4" name="Text 1"/>
          <p:cNvSpPr/>
          <p:nvPr/>
        </p:nvSpPr>
        <p:spPr>
          <a:xfrm>
            <a:off x="728424" y="3947160"/>
            <a:ext cx="2660452" cy="284559"/>
          </a:xfrm>
          <a:prstGeom prst="rect">
            <a:avLst/>
          </a:prstGeom>
          <a:noFill/>
          <a:ln/>
        </p:spPr>
        <p:txBody>
          <a:bodyPr wrap="none" lIns="0" tIns="0" rIns="0" bIns="0" rtlCol="0" anchor="t"/>
          <a:lstStyle/>
          <a:p>
            <a:pPr algn="l" indent="0" marL="0">
              <a:lnSpc>
                <a:spcPts val="2200"/>
              </a:lnSpc>
              <a:buNone/>
            </a:pPr>
            <a:r>
              <a:rPr lang="en-US" sz="1750" dirty="0">
                <a:solidFill>
                  <a:srgbClr val="FFFFFF"/>
                </a:solidFill>
                <a:latin typeface="Fraunces Medium" pitchFamily="34" charset="0"/>
                <a:ea typeface="Fraunces Medium" pitchFamily="34" charset="-122"/>
                <a:cs typeface="Fraunces Medium" pitchFamily="34" charset="-120"/>
              </a:rPr>
              <a:t>Python Analysis Process</a:t>
            </a:r>
            <a:endParaRPr lang="en-US" sz="1750" dirty="0"/>
          </a:p>
        </p:txBody>
      </p:sp>
      <p:sp>
        <p:nvSpPr>
          <p:cNvPr id="5" name="Text 2"/>
          <p:cNvSpPr/>
          <p:nvPr/>
        </p:nvSpPr>
        <p:spPr>
          <a:xfrm>
            <a:off x="728424" y="4413766"/>
            <a:ext cx="6364605" cy="582930"/>
          </a:xfrm>
          <a:prstGeom prst="rect">
            <a:avLst/>
          </a:prstGeom>
          <a:noFill/>
          <a:ln/>
        </p:spPr>
        <p:txBody>
          <a:bodyPr wrap="square" lIns="0" tIns="0" rIns="0" bIns="0" rtlCol="0" anchor="t"/>
          <a:lstStyle/>
          <a:p>
            <a:pPr algn="l" indent="0" marL="0">
              <a:lnSpc>
                <a:spcPts val="2250"/>
              </a:lnSpc>
              <a:buNone/>
            </a:pPr>
            <a:r>
              <a:rPr lang="en-US" sz="1400" dirty="0">
                <a:solidFill>
                  <a:srgbClr val="EBECEF"/>
                </a:solidFill>
                <a:latin typeface="Epilogue" pitchFamily="34" charset="0"/>
                <a:ea typeface="Epilogue" pitchFamily="34" charset="-122"/>
                <a:cs typeface="Epilogue" pitchFamily="34" charset="-120"/>
              </a:rPr>
              <a:t>We began with comprehensive data preparation using pandas to ensure data quality and consistency.</a:t>
            </a:r>
            <a:endParaRPr lang="en-US" sz="1400" dirty="0"/>
          </a:p>
        </p:txBody>
      </p:sp>
      <p:sp>
        <p:nvSpPr>
          <p:cNvPr id="6" name="Text 3"/>
          <p:cNvSpPr/>
          <p:nvPr/>
        </p:nvSpPr>
        <p:spPr>
          <a:xfrm>
            <a:off x="728424" y="5160526"/>
            <a:ext cx="6364605" cy="582930"/>
          </a:xfrm>
          <a:prstGeom prst="rect">
            <a:avLst/>
          </a:prstGeom>
          <a:noFill/>
          <a:ln/>
        </p:spPr>
        <p:txBody>
          <a:bodyPr wrap="square" lIns="0" tIns="0" rIns="0" bIns="0" rtlCol="0" anchor="t"/>
          <a:lstStyle/>
          <a:p>
            <a:pPr algn="l" marL="342900" indent="-342900">
              <a:lnSpc>
                <a:spcPts val="2250"/>
              </a:lnSpc>
              <a:buSzPct val="100000"/>
              <a:buChar char="•"/>
            </a:pPr>
            <a:r>
              <a:rPr lang="en-US" sz="1400" dirty="0">
                <a:solidFill>
                  <a:srgbClr val="EBECEF"/>
                </a:solidFill>
                <a:latin typeface="Epilogue" pitchFamily="34" charset="0"/>
                <a:ea typeface="Epilogue" pitchFamily="34" charset="-122"/>
                <a:cs typeface="Epilogue" pitchFamily="34" charset="-120"/>
              </a:rPr>
              <a:t>Loaded dataset and explored structure with df.info() and .describe()</a:t>
            </a:r>
            <a:endParaRPr lang="en-US" sz="1400" dirty="0"/>
          </a:p>
        </p:txBody>
      </p:sp>
      <p:sp>
        <p:nvSpPr>
          <p:cNvPr id="7" name="Text 4"/>
          <p:cNvSpPr/>
          <p:nvPr/>
        </p:nvSpPr>
        <p:spPr>
          <a:xfrm>
            <a:off x="728424" y="5807154"/>
            <a:ext cx="6364605" cy="291465"/>
          </a:xfrm>
          <a:prstGeom prst="rect">
            <a:avLst/>
          </a:prstGeom>
          <a:noFill/>
          <a:ln/>
        </p:spPr>
        <p:txBody>
          <a:bodyPr wrap="none" lIns="0" tIns="0" rIns="0" bIns="0" rtlCol="0" anchor="t"/>
          <a:lstStyle/>
          <a:p>
            <a:pPr algn="l" marL="342900" indent="-342900">
              <a:lnSpc>
                <a:spcPts val="2250"/>
              </a:lnSpc>
              <a:buSzPct val="100000"/>
              <a:buChar char="•"/>
            </a:pPr>
            <a:r>
              <a:rPr lang="en-US" sz="1400" dirty="0">
                <a:solidFill>
                  <a:srgbClr val="EBECEF"/>
                </a:solidFill>
                <a:latin typeface="Epilogue" pitchFamily="34" charset="0"/>
                <a:ea typeface="Epilogue" pitchFamily="34" charset="-122"/>
                <a:cs typeface="Epilogue" pitchFamily="34" charset="-120"/>
              </a:rPr>
              <a:t>Imputed missing Review Rating values using median by category</a:t>
            </a:r>
            <a:endParaRPr lang="en-US" sz="1400" dirty="0"/>
          </a:p>
        </p:txBody>
      </p:sp>
      <p:sp>
        <p:nvSpPr>
          <p:cNvPr id="8" name="Text 5"/>
          <p:cNvSpPr/>
          <p:nvPr/>
        </p:nvSpPr>
        <p:spPr>
          <a:xfrm>
            <a:off x="728424" y="6162318"/>
            <a:ext cx="6364605" cy="291465"/>
          </a:xfrm>
          <a:prstGeom prst="rect">
            <a:avLst/>
          </a:prstGeom>
          <a:noFill/>
          <a:ln/>
        </p:spPr>
        <p:txBody>
          <a:bodyPr wrap="none" lIns="0" tIns="0" rIns="0" bIns="0" rtlCol="0" anchor="t"/>
          <a:lstStyle/>
          <a:p>
            <a:pPr algn="l" marL="342900" indent="-342900">
              <a:lnSpc>
                <a:spcPts val="2250"/>
              </a:lnSpc>
              <a:buSzPct val="100000"/>
              <a:buChar char="•"/>
            </a:pPr>
            <a:r>
              <a:rPr lang="en-US" sz="1400" dirty="0">
                <a:solidFill>
                  <a:srgbClr val="EBECEF"/>
                </a:solidFill>
                <a:latin typeface="Epilogue" pitchFamily="34" charset="0"/>
                <a:ea typeface="Epilogue" pitchFamily="34" charset="-122"/>
                <a:cs typeface="Epilogue" pitchFamily="34" charset="-120"/>
              </a:rPr>
              <a:t>Standardized columns to snake_case format</a:t>
            </a:r>
            <a:endParaRPr lang="en-US" sz="1400" dirty="0"/>
          </a:p>
        </p:txBody>
      </p:sp>
      <p:sp>
        <p:nvSpPr>
          <p:cNvPr id="9" name="Text 6"/>
          <p:cNvSpPr/>
          <p:nvPr/>
        </p:nvSpPr>
        <p:spPr>
          <a:xfrm>
            <a:off x="728424" y="6517481"/>
            <a:ext cx="6364605" cy="291465"/>
          </a:xfrm>
          <a:prstGeom prst="rect">
            <a:avLst/>
          </a:prstGeom>
          <a:noFill/>
          <a:ln/>
        </p:spPr>
        <p:txBody>
          <a:bodyPr wrap="none" lIns="0" tIns="0" rIns="0" bIns="0" rtlCol="0" anchor="t"/>
          <a:lstStyle/>
          <a:p>
            <a:pPr algn="l" marL="342900" indent="-342900">
              <a:lnSpc>
                <a:spcPts val="2250"/>
              </a:lnSpc>
              <a:buSzPct val="100000"/>
              <a:buChar char="•"/>
            </a:pPr>
            <a:r>
              <a:rPr lang="en-US" sz="1400" dirty="0">
                <a:solidFill>
                  <a:srgbClr val="EBECEF"/>
                </a:solidFill>
                <a:latin typeface="Epilogue" pitchFamily="34" charset="0"/>
                <a:ea typeface="Epilogue" pitchFamily="34" charset="-122"/>
                <a:cs typeface="Epilogue" pitchFamily="34" charset="-120"/>
              </a:rPr>
              <a:t>Created age_group and purchase_frequency_days features</a:t>
            </a:r>
            <a:endParaRPr lang="en-US" sz="1400" dirty="0"/>
          </a:p>
        </p:txBody>
      </p:sp>
      <p:sp>
        <p:nvSpPr>
          <p:cNvPr id="10" name="Text 7"/>
          <p:cNvSpPr/>
          <p:nvPr/>
        </p:nvSpPr>
        <p:spPr>
          <a:xfrm>
            <a:off x="728424" y="6872645"/>
            <a:ext cx="6364605" cy="291465"/>
          </a:xfrm>
          <a:prstGeom prst="rect">
            <a:avLst/>
          </a:prstGeom>
          <a:noFill/>
          <a:ln/>
        </p:spPr>
        <p:txBody>
          <a:bodyPr wrap="none" lIns="0" tIns="0" rIns="0" bIns="0" rtlCol="0" anchor="t"/>
          <a:lstStyle/>
          <a:p>
            <a:pPr algn="l" marL="342900" indent="-342900">
              <a:lnSpc>
                <a:spcPts val="2250"/>
              </a:lnSpc>
              <a:buSzPct val="100000"/>
              <a:buChar char="•"/>
            </a:pPr>
            <a:r>
              <a:rPr lang="en-US" sz="1400" dirty="0">
                <a:solidFill>
                  <a:srgbClr val="EBECEF"/>
                </a:solidFill>
                <a:latin typeface="Epilogue" pitchFamily="34" charset="0"/>
                <a:ea typeface="Epilogue" pitchFamily="34" charset="-122"/>
                <a:cs typeface="Epilogue" pitchFamily="34" charset="-120"/>
              </a:rPr>
              <a:t>Verified data consistency and removed redundant columns</a:t>
            </a:r>
            <a:endParaRPr lang="en-US" sz="1400" dirty="0"/>
          </a:p>
        </p:txBody>
      </p:sp>
      <p:sp>
        <p:nvSpPr>
          <p:cNvPr id="11" name="Text 8"/>
          <p:cNvSpPr/>
          <p:nvPr/>
        </p:nvSpPr>
        <p:spPr>
          <a:xfrm>
            <a:off x="728424" y="7227808"/>
            <a:ext cx="6364605" cy="291465"/>
          </a:xfrm>
          <a:prstGeom prst="rect">
            <a:avLst/>
          </a:prstGeom>
          <a:noFill/>
          <a:ln/>
        </p:spPr>
        <p:txBody>
          <a:bodyPr wrap="none" lIns="0" tIns="0" rIns="0" bIns="0" rtlCol="0" anchor="t"/>
          <a:lstStyle/>
          <a:p>
            <a:pPr algn="l" marL="342900" indent="-342900">
              <a:lnSpc>
                <a:spcPts val="2250"/>
              </a:lnSpc>
              <a:buSzPct val="100000"/>
              <a:buChar char="•"/>
            </a:pPr>
            <a:r>
              <a:rPr lang="en-US" sz="1400" dirty="0">
                <a:solidFill>
                  <a:srgbClr val="EBECEF"/>
                </a:solidFill>
                <a:latin typeface="Epilogue" pitchFamily="34" charset="0"/>
                <a:ea typeface="Epilogue" pitchFamily="34" charset="-122"/>
                <a:cs typeface="Epilogue" pitchFamily="34" charset="-120"/>
              </a:rPr>
              <a:t>Integrated cleaned data into PostgreSQL database</a:t>
            </a:r>
            <a:endParaRPr lang="en-US" sz="1400" dirty="0"/>
          </a:p>
        </p:txBody>
      </p:sp>
      <p:sp>
        <p:nvSpPr>
          <p:cNvPr id="12" name="Text 9"/>
          <p:cNvSpPr/>
          <p:nvPr/>
        </p:nvSpPr>
        <p:spPr>
          <a:xfrm>
            <a:off x="7544991" y="3947160"/>
            <a:ext cx="2276356" cy="284559"/>
          </a:xfrm>
          <a:prstGeom prst="rect">
            <a:avLst/>
          </a:prstGeom>
          <a:noFill/>
          <a:ln/>
        </p:spPr>
        <p:txBody>
          <a:bodyPr wrap="none" lIns="0" tIns="0" rIns="0" bIns="0" rtlCol="0" anchor="t"/>
          <a:lstStyle/>
          <a:p>
            <a:pPr algn="l" indent="0" marL="0">
              <a:lnSpc>
                <a:spcPts val="2200"/>
              </a:lnSpc>
              <a:buNone/>
            </a:pPr>
            <a:r>
              <a:rPr lang="en-US" sz="1750" dirty="0">
                <a:solidFill>
                  <a:srgbClr val="FFFFFF"/>
                </a:solidFill>
                <a:latin typeface="Fraunces Medium" pitchFamily="34" charset="0"/>
                <a:ea typeface="Fraunces Medium" pitchFamily="34" charset="-122"/>
                <a:cs typeface="Fraunces Medium" pitchFamily="34" charset="-120"/>
              </a:rPr>
              <a:t>Key Statistics</a:t>
            </a:r>
            <a:endParaRPr lang="en-US" sz="1750" dirty="0"/>
          </a:p>
        </p:txBody>
      </p:sp>
      <p:sp>
        <p:nvSpPr>
          <p:cNvPr id="13" name="Text 10"/>
          <p:cNvSpPr/>
          <p:nvPr/>
        </p:nvSpPr>
        <p:spPr>
          <a:xfrm>
            <a:off x="7544991" y="4413766"/>
            <a:ext cx="6364605" cy="291465"/>
          </a:xfrm>
          <a:prstGeom prst="rect">
            <a:avLst/>
          </a:prstGeom>
          <a:noFill/>
          <a:ln/>
        </p:spPr>
        <p:txBody>
          <a:bodyPr wrap="none" lIns="0" tIns="0" rIns="0" bIns="0" rtlCol="0" anchor="t"/>
          <a:lstStyle/>
          <a:p>
            <a:pPr algn="l" marL="342900" indent="-342900">
              <a:lnSpc>
                <a:spcPts val="2250"/>
              </a:lnSpc>
              <a:buSzPct val="100000"/>
              <a:buChar char="•"/>
            </a:pPr>
            <a:r>
              <a:rPr lang="en-US" sz="1400" b="1" dirty="0">
                <a:solidFill>
                  <a:srgbClr val="EBECEF"/>
                </a:solidFill>
                <a:latin typeface="Epilogue" pitchFamily="34" charset="0"/>
                <a:ea typeface="Epilogue" pitchFamily="34" charset="-122"/>
                <a:cs typeface="Epilogue" pitchFamily="34" charset="-120"/>
              </a:rPr>
              <a:t>Average Age:</a:t>
            </a:r>
            <a:pPr algn="l" indent="0" marL="0">
              <a:lnSpc>
                <a:spcPts val="2250"/>
              </a:lnSpc>
              <a:buNone/>
            </a:pPr>
            <a:r>
              <a:rPr lang="en-US" sz="1400" dirty="0">
                <a:solidFill>
                  <a:srgbClr val="EBECEF"/>
                </a:solidFill>
                <a:latin typeface="Epilogue" pitchFamily="34" charset="0"/>
                <a:ea typeface="Epilogue" pitchFamily="34" charset="-122"/>
                <a:cs typeface="Epilogue" pitchFamily="34" charset="-120"/>
              </a:rPr>
              <a:t> 44 years (range: 18-70)</a:t>
            </a:r>
            <a:endParaRPr lang="en-US" sz="1400" dirty="0"/>
          </a:p>
        </p:txBody>
      </p:sp>
      <p:sp>
        <p:nvSpPr>
          <p:cNvPr id="14" name="Text 11"/>
          <p:cNvSpPr/>
          <p:nvPr/>
        </p:nvSpPr>
        <p:spPr>
          <a:xfrm>
            <a:off x="7544991" y="4768929"/>
            <a:ext cx="6364605" cy="291465"/>
          </a:xfrm>
          <a:prstGeom prst="rect">
            <a:avLst/>
          </a:prstGeom>
          <a:noFill/>
          <a:ln/>
        </p:spPr>
        <p:txBody>
          <a:bodyPr wrap="none" lIns="0" tIns="0" rIns="0" bIns="0" rtlCol="0" anchor="t"/>
          <a:lstStyle/>
          <a:p>
            <a:pPr algn="l" marL="342900" indent="-342900">
              <a:lnSpc>
                <a:spcPts val="2250"/>
              </a:lnSpc>
              <a:buSzPct val="100000"/>
              <a:buChar char="•"/>
            </a:pPr>
            <a:r>
              <a:rPr lang="en-US" sz="1400" b="1" dirty="0">
                <a:solidFill>
                  <a:srgbClr val="EBECEF"/>
                </a:solidFill>
                <a:latin typeface="Epilogue" pitchFamily="34" charset="0"/>
                <a:ea typeface="Epilogue" pitchFamily="34" charset="-122"/>
                <a:cs typeface="Epilogue" pitchFamily="34" charset="-120"/>
              </a:rPr>
              <a:t>Average Purchase:</a:t>
            </a:r>
            <a:pPr algn="l" indent="0" marL="0">
              <a:lnSpc>
                <a:spcPts val="2250"/>
              </a:lnSpc>
              <a:buNone/>
            </a:pPr>
            <a:r>
              <a:rPr lang="en-US" sz="1400" dirty="0">
                <a:solidFill>
                  <a:srgbClr val="EBECEF"/>
                </a:solidFill>
                <a:latin typeface="Epilogue" pitchFamily="34" charset="0"/>
                <a:ea typeface="Epilogue" pitchFamily="34" charset="-122"/>
                <a:cs typeface="Epilogue" pitchFamily="34" charset="-120"/>
              </a:rPr>
              <a:t> $59.76 (range: $20-$100)</a:t>
            </a:r>
            <a:endParaRPr lang="en-US" sz="1400" dirty="0"/>
          </a:p>
        </p:txBody>
      </p:sp>
      <p:sp>
        <p:nvSpPr>
          <p:cNvPr id="15" name="Text 12"/>
          <p:cNvSpPr/>
          <p:nvPr/>
        </p:nvSpPr>
        <p:spPr>
          <a:xfrm>
            <a:off x="7544991" y="5124093"/>
            <a:ext cx="6364605" cy="291465"/>
          </a:xfrm>
          <a:prstGeom prst="rect">
            <a:avLst/>
          </a:prstGeom>
          <a:noFill/>
          <a:ln/>
        </p:spPr>
        <p:txBody>
          <a:bodyPr wrap="none" lIns="0" tIns="0" rIns="0" bIns="0" rtlCol="0" anchor="t"/>
          <a:lstStyle/>
          <a:p>
            <a:pPr algn="l" marL="342900" indent="-342900">
              <a:lnSpc>
                <a:spcPts val="2250"/>
              </a:lnSpc>
              <a:buSzPct val="100000"/>
              <a:buChar char="•"/>
            </a:pPr>
            <a:r>
              <a:rPr lang="en-US" sz="1400" b="1" dirty="0">
                <a:solidFill>
                  <a:srgbClr val="EBECEF"/>
                </a:solidFill>
                <a:latin typeface="Epilogue" pitchFamily="34" charset="0"/>
                <a:ea typeface="Epilogue" pitchFamily="34" charset="-122"/>
                <a:cs typeface="Epilogue" pitchFamily="34" charset="-120"/>
              </a:rPr>
              <a:t>Average Rating:</a:t>
            </a:r>
            <a:pPr algn="l" indent="0" marL="0">
              <a:lnSpc>
                <a:spcPts val="2250"/>
              </a:lnSpc>
              <a:buNone/>
            </a:pPr>
            <a:r>
              <a:rPr lang="en-US" sz="1400" dirty="0">
                <a:solidFill>
                  <a:srgbClr val="EBECEF"/>
                </a:solidFill>
                <a:latin typeface="Epilogue" pitchFamily="34" charset="0"/>
                <a:ea typeface="Epilogue" pitchFamily="34" charset="-122"/>
                <a:cs typeface="Epilogue" pitchFamily="34" charset="-120"/>
              </a:rPr>
              <a:t> 3.75 out of 5.0</a:t>
            </a:r>
            <a:endParaRPr lang="en-US" sz="1400" dirty="0"/>
          </a:p>
        </p:txBody>
      </p:sp>
      <p:sp>
        <p:nvSpPr>
          <p:cNvPr id="16" name="Text 13"/>
          <p:cNvSpPr/>
          <p:nvPr/>
        </p:nvSpPr>
        <p:spPr>
          <a:xfrm>
            <a:off x="7544991" y="5479256"/>
            <a:ext cx="6364605" cy="291465"/>
          </a:xfrm>
          <a:prstGeom prst="rect">
            <a:avLst/>
          </a:prstGeom>
          <a:noFill/>
          <a:ln/>
        </p:spPr>
        <p:txBody>
          <a:bodyPr wrap="none" lIns="0" tIns="0" rIns="0" bIns="0" rtlCol="0" anchor="t"/>
          <a:lstStyle/>
          <a:p>
            <a:pPr algn="l" marL="342900" indent="-342900">
              <a:lnSpc>
                <a:spcPts val="2250"/>
              </a:lnSpc>
              <a:buSzPct val="100000"/>
              <a:buChar char="•"/>
            </a:pPr>
            <a:r>
              <a:rPr lang="en-US" sz="1400" b="1" dirty="0">
                <a:solidFill>
                  <a:srgbClr val="EBECEF"/>
                </a:solidFill>
                <a:latin typeface="Epilogue" pitchFamily="34" charset="0"/>
                <a:ea typeface="Epilogue" pitchFamily="34" charset="-122"/>
                <a:cs typeface="Epilogue" pitchFamily="34" charset="-120"/>
              </a:rPr>
              <a:t>Gender Split:</a:t>
            </a:r>
            <a:pPr algn="l" indent="0" marL="0">
              <a:lnSpc>
                <a:spcPts val="2250"/>
              </a:lnSpc>
              <a:buNone/>
            </a:pPr>
            <a:r>
              <a:rPr lang="en-US" sz="1400" dirty="0">
                <a:solidFill>
                  <a:srgbClr val="EBECEF"/>
                </a:solidFill>
                <a:latin typeface="Epilogue" pitchFamily="34" charset="0"/>
                <a:ea typeface="Epilogue" pitchFamily="34" charset="-122"/>
                <a:cs typeface="Epilogue" pitchFamily="34" charset="-120"/>
              </a:rPr>
              <a:t> 68% Male, 32% Female</a:t>
            </a:r>
            <a:endParaRPr lang="en-US" sz="1400" dirty="0"/>
          </a:p>
        </p:txBody>
      </p:sp>
      <p:sp>
        <p:nvSpPr>
          <p:cNvPr id="17" name="Text 14"/>
          <p:cNvSpPr/>
          <p:nvPr/>
        </p:nvSpPr>
        <p:spPr>
          <a:xfrm>
            <a:off x="7544991" y="5834420"/>
            <a:ext cx="6364605" cy="291465"/>
          </a:xfrm>
          <a:prstGeom prst="rect">
            <a:avLst/>
          </a:prstGeom>
          <a:noFill/>
          <a:ln/>
        </p:spPr>
        <p:txBody>
          <a:bodyPr wrap="none" lIns="0" tIns="0" rIns="0" bIns="0" rtlCol="0" anchor="t"/>
          <a:lstStyle/>
          <a:p>
            <a:pPr algn="l" marL="342900" indent="-342900">
              <a:lnSpc>
                <a:spcPts val="2250"/>
              </a:lnSpc>
              <a:buSzPct val="100000"/>
              <a:buChar char="•"/>
            </a:pPr>
            <a:r>
              <a:rPr lang="en-US" sz="1400" b="1" dirty="0">
                <a:solidFill>
                  <a:srgbClr val="EBECEF"/>
                </a:solidFill>
                <a:latin typeface="Epilogue" pitchFamily="34" charset="0"/>
                <a:ea typeface="Epilogue" pitchFamily="34" charset="-122"/>
                <a:cs typeface="Epilogue" pitchFamily="34" charset="-120"/>
              </a:rPr>
              <a:t>Subscription Rate:</a:t>
            </a:r>
            <a:pPr algn="l" indent="0" marL="0">
              <a:lnSpc>
                <a:spcPts val="2250"/>
              </a:lnSpc>
              <a:buNone/>
            </a:pPr>
            <a:r>
              <a:rPr lang="en-US" sz="1400" dirty="0">
                <a:solidFill>
                  <a:srgbClr val="EBECEF"/>
                </a:solidFill>
                <a:latin typeface="Epilogue" pitchFamily="34" charset="0"/>
                <a:ea typeface="Epilogue" pitchFamily="34" charset="-122"/>
                <a:cs typeface="Epilogue" pitchFamily="34" charset="-120"/>
              </a:rPr>
              <a:t> 27% subscribed</a:t>
            </a:r>
            <a:endParaRPr lang="en-US" sz="1400" dirty="0"/>
          </a:p>
        </p:txBody>
      </p:sp>
      <p:sp>
        <p:nvSpPr>
          <p:cNvPr id="18" name="Text 15"/>
          <p:cNvSpPr/>
          <p:nvPr/>
        </p:nvSpPr>
        <p:spPr>
          <a:xfrm>
            <a:off x="7544991" y="6189583"/>
            <a:ext cx="6364605" cy="291465"/>
          </a:xfrm>
          <a:prstGeom prst="rect">
            <a:avLst/>
          </a:prstGeom>
          <a:noFill/>
          <a:ln/>
        </p:spPr>
        <p:txBody>
          <a:bodyPr wrap="none" lIns="0" tIns="0" rIns="0" bIns="0" rtlCol="0" anchor="t"/>
          <a:lstStyle/>
          <a:p>
            <a:pPr algn="l" marL="342900" indent="-342900">
              <a:lnSpc>
                <a:spcPts val="2250"/>
              </a:lnSpc>
              <a:buSzPct val="100000"/>
              <a:buChar char="•"/>
            </a:pPr>
            <a:r>
              <a:rPr lang="en-US" sz="1400" b="1" dirty="0">
                <a:solidFill>
                  <a:srgbClr val="EBECEF"/>
                </a:solidFill>
                <a:latin typeface="Epilogue" pitchFamily="34" charset="0"/>
                <a:ea typeface="Epilogue" pitchFamily="34" charset="-122"/>
                <a:cs typeface="Epilogue" pitchFamily="34" charset="-120"/>
              </a:rPr>
              <a:t>Discount Usage:</a:t>
            </a:r>
            <a:pPr algn="l" indent="0" marL="0">
              <a:lnSpc>
                <a:spcPts val="2250"/>
              </a:lnSpc>
              <a:buNone/>
            </a:pPr>
            <a:r>
              <a:rPr lang="en-US" sz="1400" dirty="0">
                <a:solidFill>
                  <a:srgbClr val="EBECEF"/>
                </a:solidFill>
                <a:latin typeface="Epilogue" pitchFamily="34" charset="0"/>
                <a:ea typeface="Epilogue" pitchFamily="34" charset="-122"/>
                <a:cs typeface="Epilogue" pitchFamily="34" charset="-120"/>
              </a:rPr>
              <a:t> 43% of purchases</a:t>
            </a:r>
            <a:endParaRPr lang="en-US" sz="14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428625" y="294680"/>
            <a:ext cx="4492347" cy="334804"/>
          </a:xfrm>
          <a:prstGeom prst="rect">
            <a:avLst/>
          </a:prstGeom>
          <a:noFill/>
          <a:ln/>
        </p:spPr>
        <p:txBody>
          <a:bodyPr wrap="none" lIns="0" tIns="0" rIns="0" bIns="0" rtlCol="0" anchor="t"/>
          <a:lstStyle/>
          <a:p>
            <a:pPr algn="l" indent="0" marL="0">
              <a:lnSpc>
                <a:spcPts val="2600"/>
              </a:lnSpc>
              <a:buNone/>
            </a:pPr>
            <a:r>
              <a:rPr lang="en-US" sz="2100" dirty="0">
                <a:solidFill>
                  <a:srgbClr val="FFFFFF"/>
                </a:solidFill>
                <a:latin typeface="Fraunces Medium" pitchFamily="34" charset="0"/>
                <a:ea typeface="Fraunces Medium" pitchFamily="34" charset="-122"/>
                <a:cs typeface="Fraunces Medium" pitchFamily="34" charset="-120"/>
              </a:rPr>
              <a:t>Revenue Insights by Demographics</a:t>
            </a:r>
            <a:endParaRPr lang="en-US" sz="2100" dirty="0"/>
          </a:p>
        </p:txBody>
      </p:sp>
      <p:sp>
        <p:nvSpPr>
          <p:cNvPr id="3" name="Shape 1"/>
          <p:cNvSpPr/>
          <p:nvPr/>
        </p:nvSpPr>
        <p:spPr>
          <a:xfrm>
            <a:off x="428625" y="843796"/>
            <a:ext cx="6832997" cy="868442"/>
          </a:xfrm>
          <a:prstGeom prst="roundRect">
            <a:avLst>
              <a:gd name="adj" fmla="val 5183"/>
            </a:avLst>
          </a:prstGeom>
          <a:solidFill>
            <a:srgbClr val="283157"/>
          </a:solidFill>
          <a:ln w="7620">
            <a:solidFill>
              <a:srgbClr val="414A70"/>
            </a:solidFill>
            <a:prstDash val="solid"/>
          </a:ln>
        </p:spPr>
      </p:sp>
      <p:sp>
        <p:nvSpPr>
          <p:cNvPr id="4" name="Text 2"/>
          <p:cNvSpPr/>
          <p:nvPr/>
        </p:nvSpPr>
        <p:spPr>
          <a:xfrm>
            <a:off x="543401" y="958572"/>
            <a:ext cx="1339572" cy="167402"/>
          </a:xfrm>
          <a:prstGeom prst="rect">
            <a:avLst/>
          </a:prstGeom>
          <a:noFill/>
          <a:ln/>
        </p:spPr>
        <p:txBody>
          <a:bodyPr wrap="none" lIns="0" tIns="0" rIns="0" bIns="0" rtlCol="0" anchor="t"/>
          <a:lstStyle/>
          <a:p>
            <a:pPr algn="l" indent="0" marL="0">
              <a:lnSpc>
                <a:spcPts val="1300"/>
              </a:lnSpc>
              <a:buNone/>
            </a:pPr>
            <a:r>
              <a:rPr lang="en-US" sz="1050" dirty="0">
                <a:solidFill>
                  <a:srgbClr val="EBECEF"/>
                </a:solidFill>
                <a:latin typeface="Fraunces Medium" pitchFamily="34" charset="0"/>
                <a:ea typeface="Fraunces Medium" pitchFamily="34" charset="-122"/>
                <a:cs typeface="Fraunces Medium" pitchFamily="34" charset="-120"/>
              </a:rPr>
              <a:t>Male Customers</a:t>
            </a:r>
            <a:endParaRPr lang="en-US" sz="1050" dirty="0"/>
          </a:p>
        </p:txBody>
      </p:sp>
      <p:sp>
        <p:nvSpPr>
          <p:cNvPr id="5" name="Text 3"/>
          <p:cNvSpPr/>
          <p:nvPr/>
        </p:nvSpPr>
        <p:spPr>
          <a:xfrm>
            <a:off x="543401" y="1190268"/>
            <a:ext cx="6603444" cy="171450"/>
          </a:xfrm>
          <a:prstGeom prst="rect">
            <a:avLst/>
          </a:prstGeom>
          <a:noFill/>
          <a:ln/>
        </p:spPr>
        <p:txBody>
          <a:bodyPr wrap="none" lIns="0" tIns="0" rIns="0" bIns="0" rtlCol="0" anchor="t"/>
          <a:lstStyle/>
          <a:p>
            <a:pPr algn="l" indent="0" marL="0">
              <a:lnSpc>
                <a:spcPts val="1350"/>
              </a:lnSpc>
              <a:buNone/>
            </a:pPr>
            <a:r>
              <a:rPr lang="en-US" sz="800" b="1" dirty="0">
                <a:solidFill>
                  <a:srgbClr val="EBECEF"/>
                </a:solidFill>
                <a:latin typeface="Epilogue" pitchFamily="34" charset="0"/>
                <a:ea typeface="Epilogue" pitchFamily="34" charset="-122"/>
                <a:cs typeface="Epilogue" pitchFamily="34" charset="-120"/>
              </a:rPr>
              <a:t>$157,890 total revenue</a:t>
            </a:r>
            <a:endParaRPr lang="en-US" sz="800" dirty="0"/>
          </a:p>
        </p:txBody>
      </p:sp>
      <p:sp>
        <p:nvSpPr>
          <p:cNvPr id="6" name="Text 4"/>
          <p:cNvSpPr/>
          <p:nvPr/>
        </p:nvSpPr>
        <p:spPr>
          <a:xfrm>
            <a:off x="543401" y="1426012"/>
            <a:ext cx="6603444" cy="171450"/>
          </a:xfrm>
          <a:prstGeom prst="rect">
            <a:avLst/>
          </a:prstGeom>
          <a:noFill/>
          <a:ln/>
        </p:spPr>
        <p:txBody>
          <a:bodyPr wrap="none" lIns="0" tIns="0" rIns="0" bIns="0" rtlCol="0" anchor="t"/>
          <a:lstStyle/>
          <a:p>
            <a:pPr algn="l" indent="0" marL="0">
              <a:lnSpc>
                <a:spcPts val="1350"/>
              </a:lnSpc>
              <a:buNone/>
            </a:pPr>
            <a:r>
              <a:rPr lang="en-US" sz="800" dirty="0">
                <a:solidFill>
                  <a:srgbClr val="EBECEF"/>
                </a:solidFill>
                <a:latin typeface="Epilogue" pitchFamily="34" charset="0"/>
                <a:ea typeface="Epilogue" pitchFamily="34" charset="-122"/>
                <a:cs typeface="Epilogue" pitchFamily="34" charset="-120"/>
              </a:rPr>
              <a:t>Representing 68% of customer base and driving the majority of sales volume</a:t>
            </a:r>
            <a:endParaRPr lang="en-US" sz="800" dirty="0"/>
          </a:p>
        </p:txBody>
      </p:sp>
      <p:sp>
        <p:nvSpPr>
          <p:cNvPr id="7" name="Shape 5"/>
          <p:cNvSpPr/>
          <p:nvPr/>
        </p:nvSpPr>
        <p:spPr>
          <a:xfrm>
            <a:off x="7368778" y="843796"/>
            <a:ext cx="6832997" cy="868442"/>
          </a:xfrm>
          <a:prstGeom prst="roundRect">
            <a:avLst>
              <a:gd name="adj" fmla="val 5183"/>
            </a:avLst>
          </a:prstGeom>
          <a:solidFill>
            <a:srgbClr val="283157"/>
          </a:solidFill>
          <a:ln w="7620">
            <a:solidFill>
              <a:srgbClr val="414A70"/>
            </a:solidFill>
            <a:prstDash val="solid"/>
          </a:ln>
        </p:spPr>
      </p:sp>
      <p:sp>
        <p:nvSpPr>
          <p:cNvPr id="8" name="Text 6"/>
          <p:cNvSpPr/>
          <p:nvPr/>
        </p:nvSpPr>
        <p:spPr>
          <a:xfrm>
            <a:off x="7483554" y="958572"/>
            <a:ext cx="1339572" cy="167402"/>
          </a:xfrm>
          <a:prstGeom prst="rect">
            <a:avLst/>
          </a:prstGeom>
          <a:noFill/>
          <a:ln/>
        </p:spPr>
        <p:txBody>
          <a:bodyPr wrap="none" lIns="0" tIns="0" rIns="0" bIns="0" rtlCol="0" anchor="t"/>
          <a:lstStyle/>
          <a:p>
            <a:pPr algn="l" indent="0" marL="0">
              <a:lnSpc>
                <a:spcPts val="1300"/>
              </a:lnSpc>
              <a:buNone/>
            </a:pPr>
            <a:r>
              <a:rPr lang="en-US" sz="1050" dirty="0">
                <a:solidFill>
                  <a:srgbClr val="EBECEF"/>
                </a:solidFill>
                <a:latin typeface="Fraunces Medium" pitchFamily="34" charset="0"/>
                <a:ea typeface="Fraunces Medium" pitchFamily="34" charset="-122"/>
                <a:cs typeface="Fraunces Medium" pitchFamily="34" charset="-120"/>
              </a:rPr>
              <a:t>Female Customers</a:t>
            </a:r>
            <a:endParaRPr lang="en-US" sz="1050" dirty="0"/>
          </a:p>
        </p:txBody>
      </p:sp>
      <p:sp>
        <p:nvSpPr>
          <p:cNvPr id="9" name="Text 7"/>
          <p:cNvSpPr/>
          <p:nvPr/>
        </p:nvSpPr>
        <p:spPr>
          <a:xfrm>
            <a:off x="7483554" y="1190268"/>
            <a:ext cx="6603444" cy="171450"/>
          </a:xfrm>
          <a:prstGeom prst="rect">
            <a:avLst/>
          </a:prstGeom>
          <a:noFill/>
          <a:ln/>
        </p:spPr>
        <p:txBody>
          <a:bodyPr wrap="none" lIns="0" tIns="0" rIns="0" bIns="0" rtlCol="0" anchor="t"/>
          <a:lstStyle/>
          <a:p>
            <a:pPr algn="l" indent="0" marL="0">
              <a:lnSpc>
                <a:spcPts val="1350"/>
              </a:lnSpc>
              <a:buNone/>
            </a:pPr>
            <a:r>
              <a:rPr lang="en-US" sz="800" b="1" dirty="0">
                <a:solidFill>
                  <a:srgbClr val="EBECEF"/>
                </a:solidFill>
                <a:latin typeface="Epilogue" pitchFamily="34" charset="0"/>
                <a:ea typeface="Epilogue" pitchFamily="34" charset="-122"/>
                <a:cs typeface="Epilogue" pitchFamily="34" charset="-120"/>
              </a:rPr>
              <a:t>$75,191 total revenue</a:t>
            </a:r>
            <a:endParaRPr lang="en-US" sz="800" dirty="0"/>
          </a:p>
        </p:txBody>
      </p:sp>
      <p:sp>
        <p:nvSpPr>
          <p:cNvPr id="10" name="Text 8"/>
          <p:cNvSpPr/>
          <p:nvPr/>
        </p:nvSpPr>
        <p:spPr>
          <a:xfrm>
            <a:off x="7483554" y="1426012"/>
            <a:ext cx="6603444" cy="171450"/>
          </a:xfrm>
          <a:prstGeom prst="rect">
            <a:avLst/>
          </a:prstGeom>
          <a:noFill/>
          <a:ln/>
        </p:spPr>
        <p:txBody>
          <a:bodyPr wrap="none" lIns="0" tIns="0" rIns="0" bIns="0" rtlCol="0" anchor="t"/>
          <a:lstStyle/>
          <a:p>
            <a:pPr algn="l" indent="0" marL="0">
              <a:lnSpc>
                <a:spcPts val="1350"/>
              </a:lnSpc>
              <a:buNone/>
            </a:pPr>
            <a:r>
              <a:rPr lang="en-US" sz="800" dirty="0">
                <a:solidFill>
                  <a:srgbClr val="EBECEF"/>
                </a:solidFill>
                <a:latin typeface="Epilogue" pitchFamily="34" charset="0"/>
                <a:ea typeface="Epilogue" pitchFamily="34" charset="-122"/>
                <a:cs typeface="Epilogue" pitchFamily="34" charset="-120"/>
              </a:rPr>
              <a:t>32% of customer base with opportunities for targeted growth strategies</a:t>
            </a:r>
            <a:endParaRPr lang="en-US" sz="800" dirty="0"/>
          </a:p>
        </p:txBody>
      </p:sp>
      <p:sp>
        <p:nvSpPr>
          <p:cNvPr id="11" name="Text 9"/>
          <p:cNvSpPr/>
          <p:nvPr/>
        </p:nvSpPr>
        <p:spPr>
          <a:xfrm>
            <a:off x="428625" y="1872972"/>
            <a:ext cx="1730097" cy="200858"/>
          </a:xfrm>
          <a:prstGeom prst="rect">
            <a:avLst/>
          </a:prstGeom>
          <a:noFill/>
          <a:ln/>
        </p:spPr>
        <p:txBody>
          <a:bodyPr wrap="none" lIns="0" tIns="0" rIns="0" bIns="0" rtlCol="0" anchor="t"/>
          <a:lstStyle/>
          <a:p>
            <a:pPr algn="l" indent="0" marL="0">
              <a:lnSpc>
                <a:spcPts val="1550"/>
              </a:lnSpc>
              <a:buNone/>
            </a:pPr>
            <a:r>
              <a:rPr lang="en-US" sz="1250" dirty="0">
                <a:solidFill>
                  <a:srgbClr val="FFFFFF"/>
                </a:solidFill>
                <a:latin typeface="Fraunces Medium" pitchFamily="34" charset="0"/>
                <a:ea typeface="Fraunces Medium" pitchFamily="34" charset="-122"/>
                <a:cs typeface="Fraunces Medium" pitchFamily="34" charset="-120"/>
              </a:rPr>
              <a:t>Revenue by Age Group</a:t>
            </a:r>
            <a:endParaRPr lang="en-US" sz="1250" dirty="0"/>
          </a:p>
        </p:txBody>
      </p:sp>
      <p:pic>
        <p:nvPicPr>
          <p:cNvPr id="12" name="Image 0" descr="preencoded.png">    </p:cNvPr>
          <p:cNvPicPr>
            <a:picLocks noChangeAspect="1"/>
          </p:cNvPicPr>
          <p:nvPr/>
        </p:nvPicPr>
        <p:blipFill>
          <a:blip r:embed="rId1"/>
          <a:stretch>
            <a:fillRect/>
          </a:stretch>
        </p:blipFill>
        <p:spPr>
          <a:xfrm>
            <a:off x="428625" y="2234565"/>
            <a:ext cx="13773150" cy="7712869"/>
          </a:xfrm>
          <a:prstGeom prst="rect">
            <a:avLst/>
          </a:prstGeom>
        </p:spPr>
      </p:pic>
      <p:sp>
        <p:nvSpPr>
          <p:cNvPr id="13" name="Text 10"/>
          <p:cNvSpPr/>
          <p:nvPr/>
        </p:nvSpPr>
        <p:spPr>
          <a:xfrm>
            <a:off x="428625" y="10067925"/>
            <a:ext cx="13773150" cy="171450"/>
          </a:xfrm>
          <a:prstGeom prst="rect">
            <a:avLst/>
          </a:prstGeom>
          <a:noFill/>
          <a:ln/>
        </p:spPr>
        <p:txBody>
          <a:bodyPr wrap="none" lIns="0" tIns="0" rIns="0" bIns="0" rtlCol="0" anchor="t"/>
          <a:lstStyle/>
          <a:p>
            <a:pPr algn="l" indent="0" marL="0">
              <a:lnSpc>
                <a:spcPts val="1350"/>
              </a:lnSpc>
              <a:buNone/>
            </a:pPr>
            <a:r>
              <a:rPr lang="en-US" sz="800" dirty="0">
                <a:solidFill>
                  <a:srgbClr val="EBECEF"/>
                </a:solidFill>
                <a:latin typeface="Epilogue" pitchFamily="34" charset="0"/>
                <a:ea typeface="Epilogue" pitchFamily="34" charset="-122"/>
                <a:cs typeface="Epilogue" pitchFamily="34" charset="-120"/>
              </a:rPr>
              <a:t>Young adults lead revenue generation, followed closely by middle-aged customers. Revenue distribution is relatively balanced across age groups, suggesting broad market appeal.</a:t>
            </a:r>
            <a:endParaRPr lang="en-US" sz="8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1602700"/>
            <a:ext cx="7244358" cy="620078"/>
          </a:xfrm>
          <a:prstGeom prst="rect">
            <a:avLst/>
          </a:prstGeom>
          <a:noFill/>
          <a:ln/>
        </p:spPr>
        <p:txBody>
          <a:bodyPr wrap="none" lIns="0" tIns="0" rIns="0" bIns="0" rtlCol="0" anchor="t"/>
          <a:lstStyle/>
          <a:p>
            <a:pPr algn="l" indent="0" marL="0">
              <a:lnSpc>
                <a:spcPts val="4850"/>
              </a:lnSpc>
              <a:buNone/>
            </a:pPr>
            <a:r>
              <a:rPr lang="en-US" sz="3900" dirty="0">
                <a:solidFill>
                  <a:srgbClr val="FFFFFF"/>
                </a:solidFill>
                <a:latin typeface="Fraunces Medium" pitchFamily="34" charset="0"/>
                <a:ea typeface="Fraunces Medium" pitchFamily="34" charset="-122"/>
                <a:cs typeface="Fraunces Medium" pitchFamily="34" charset="-120"/>
              </a:rPr>
              <a:t>Product Performance Analysis</a:t>
            </a:r>
            <a:endParaRPr lang="en-US" sz="3900" dirty="0"/>
          </a:p>
        </p:txBody>
      </p:sp>
      <p:sp>
        <p:nvSpPr>
          <p:cNvPr id="3" name="Text 1"/>
          <p:cNvSpPr/>
          <p:nvPr/>
        </p:nvSpPr>
        <p:spPr>
          <a:xfrm>
            <a:off x="793790" y="2718792"/>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FFFFFF"/>
                </a:solidFill>
                <a:latin typeface="Fraunces Medium" pitchFamily="34" charset="0"/>
                <a:ea typeface="Fraunces Medium" pitchFamily="34" charset="-122"/>
                <a:cs typeface="Fraunces Medium" pitchFamily="34" charset="-120"/>
              </a:rPr>
              <a:t>Top-Rated Products</a:t>
            </a:r>
            <a:endParaRPr lang="en-US" sz="1950" dirty="0"/>
          </a:p>
        </p:txBody>
      </p:sp>
      <p:sp>
        <p:nvSpPr>
          <p:cNvPr id="4" name="Text 2"/>
          <p:cNvSpPr/>
          <p:nvPr/>
        </p:nvSpPr>
        <p:spPr>
          <a:xfrm>
            <a:off x="793790" y="3252192"/>
            <a:ext cx="198358" cy="248007"/>
          </a:xfrm>
          <a:prstGeom prst="rect">
            <a:avLst/>
          </a:prstGeom>
          <a:noFill/>
          <a:ln/>
        </p:spPr>
        <p:txBody>
          <a:bodyPr wrap="none" lIns="0" tIns="0" rIns="0" bIns="0" rtlCol="0" anchor="t"/>
          <a:lstStyle/>
          <a:p>
            <a:pPr algn="l" indent="0" marL="0">
              <a:lnSpc>
                <a:spcPts val="2500"/>
              </a:lnSpc>
              <a:buNone/>
            </a:pPr>
            <a:r>
              <a:rPr lang="en-US" sz="1550" dirty="0">
                <a:solidFill>
                  <a:srgbClr val="EBECEF"/>
                </a:solidFill>
                <a:latin typeface="Fraunces Light" pitchFamily="34" charset="0"/>
                <a:ea typeface="Fraunces Light" pitchFamily="34" charset="-122"/>
                <a:cs typeface="Fraunces Light" pitchFamily="34" charset="-120"/>
              </a:rPr>
              <a:t>01</a:t>
            </a:r>
            <a:endParaRPr lang="en-US" sz="1550" dirty="0"/>
          </a:p>
        </p:txBody>
      </p:sp>
      <p:sp>
        <p:nvSpPr>
          <p:cNvPr id="5" name="Shape 3"/>
          <p:cNvSpPr/>
          <p:nvPr/>
        </p:nvSpPr>
        <p:spPr>
          <a:xfrm>
            <a:off x="793790" y="3566517"/>
            <a:ext cx="3716774" cy="22860"/>
          </a:xfrm>
          <a:prstGeom prst="rect">
            <a:avLst/>
          </a:prstGeom>
          <a:solidFill>
            <a:srgbClr val="8C98CA"/>
          </a:solidFill>
          <a:ln/>
        </p:spPr>
      </p:sp>
      <p:sp>
        <p:nvSpPr>
          <p:cNvPr id="6" name="Text 4"/>
          <p:cNvSpPr/>
          <p:nvPr/>
        </p:nvSpPr>
        <p:spPr>
          <a:xfrm>
            <a:off x="793790" y="3711416"/>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EBECEF"/>
                </a:solidFill>
                <a:latin typeface="Fraunces Medium" pitchFamily="34" charset="0"/>
                <a:ea typeface="Fraunces Medium" pitchFamily="34" charset="-122"/>
                <a:cs typeface="Fraunces Medium" pitchFamily="34" charset="-120"/>
              </a:rPr>
              <a:t>Gloves - 3.86 rating</a:t>
            </a:r>
            <a:endParaRPr lang="en-US" sz="1950" dirty="0"/>
          </a:p>
        </p:txBody>
      </p:sp>
      <p:sp>
        <p:nvSpPr>
          <p:cNvPr id="7" name="Text 5"/>
          <p:cNvSpPr/>
          <p:nvPr/>
        </p:nvSpPr>
        <p:spPr>
          <a:xfrm>
            <a:off x="4708922" y="3252192"/>
            <a:ext cx="198358" cy="248007"/>
          </a:xfrm>
          <a:prstGeom prst="rect">
            <a:avLst/>
          </a:prstGeom>
          <a:noFill/>
          <a:ln/>
        </p:spPr>
        <p:txBody>
          <a:bodyPr wrap="none" lIns="0" tIns="0" rIns="0" bIns="0" rtlCol="0" anchor="t"/>
          <a:lstStyle/>
          <a:p>
            <a:pPr algn="l" indent="0" marL="0">
              <a:lnSpc>
                <a:spcPts val="2500"/>
              </a:lnSpc>
              <a:buNone/>
            </a:pPr>
            <a:r>
              <a:rPr lang="en-US" sz="1550" dirty="0">
                <a:solidFill>
                  <a:srgbClr val="EBECEF"/>
                </a:solidFill>
                <a:latin typeface="Fraunces Light" pitchFamily="34" charset="0"/>
                <a:ea typeface="Fraunces Light" pitchFamily="34" charset="-122"/>
                <a:cs typeface="Fraunces Light" pitchFamily="34" charset="-120"/>
              </a:rPr>
              <a:t>02</a:t>
            </a:r>
            <a:endParaRPr lang="en-US" sz="1550" dirty="0"/>
          </a:p>
        </p:txBody>
      </p:sp>
      <p:sp>
        <p:nvSpPr>
          <p:cNvPr id="8" name="Shape 6"/>
          <p:cNvSpPr/>
          <p:nvPr/>
        </p:nvSpPr>
        <p:spPr>
          <a:xfrm>
            <a:off x="4708922" y="3566517"/>
            <a:ext cx="3716893" cy="22860"/>
          </a:xfrm>
          <a:prstGeom prst="rect">
            <a:avLst/>
          </a:prstGeom>
          <a:solidFill>
            <a:srgbClr val="8C98CA"/>
          </a:solidFill>
          <a:ln/>
        </p:spPr>
      </p:sp>
      <p:sp>
        <p:nvSpPr>
          <p:cNvPr id="9" name="Text 7"/>
          <p:cNvSpPr/>
          <p:nvPr/>
        </p:nvSpPr>
        <p:spPr>
          <a:xfrm>
            <a:off x="4708922" y="3711416"/>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EBECEF"/>
                </a:solidFill>
                <a:latin typeface="Fraunces Medium" pitchFamily="34" charset="0"/>
                <a:ea typeface="Fraunces Medium" pitchFamily="34" charset="-122"/>
                <a:cs typeface="Fraunces Medium" pitchFamily="34" charset="-120"/>
              </a:rPr>
              <a:t>Sandals - 3.84 rating</a:t>
            </a:r>
            <a:endParaRPr lang="en-US" sz="1950" dirty="0"/>
          </a:p>
        </p:txBody>
      </p:sp>
      <p:sp>
        <p:nvSpPr>
          <p:cNvPr id="10" name="Text 8"/>
          <p:cNvSpPr/>
          <p:nvPr/>
        </p:nvSpPr>
        <p:spPr>
          <a:xfrm>
            <a:off x="793790" y="4368760"/>
            <a:ext cx="198358" cy="248007"/>
          </a:xfrm>
          <a:prstGeom prst="rect">
            <a:avLst/>
          </a:prstGeom>
          <a:noFill/>
          <a:ln/>
        </p:spPr>
        <p:txBody>
          <a:bodyPr wrap="none" lIns="0" tIns="0" rIns="0" bIns="0" rtlCol="0" anchor="t"/>
          <a:lstStyle/>
          <a:p>
            <a:pPr algn="l" indent="0" marL="0">
              <a:lnSpc>
                <a:spcPts val="2500"/>
              </a:lnSpc>
              <a:buNone/>
            </a:pPr>
            <a:r>
              <a:rPr lang="en-US" sz="1550" dirty="0">
                <a:solidFill>
                  <a:srgbClr val="EBECEF"/>
                </a:solidFill>
                <a:latin typeface="Fraunces Light" pitchFamily="34" charset="0"/>
                <a:ea typeface="Fraunces Light" pitchFamily="34" charset="-122"/>
                <a:cs typeface="Fraunces Light" pitchFamily="34" charset="-120"/>
              </a:rPr>
              <a:t>03</a:t>
            </a:r>
            <a:endParaRPr lang="en-US" sz="1550" dirty="0"/>
          </a:p>
        </p:txBody>
      </p:sp>
      <p:sp>
        <p:nvSpPr>
          <p:cNvPr id="11" name="Shape 9"/>
          <p:cNvSpPr/>
          <p:nvPr/>
        </p:nvSpPr>
        <p:spPr>
          <a:xfrm>
            <a:off x="793790" y="4683085"/>
            <a:ext cx="3716774" cy="22860"/>
          </a:xfrm>
          <a:prstGeom prst="rect">
            <a:avLst/>
          </a:prstGeom>
          <a:solidFill>
            <a:srgbClr val="8C98CA"/>
          </a:solidFill>
          <a:ln/>
        </p:spPr>
      </p:sp>
      <p:sp>
        <p:nvSpPr>
          <p:cNvPr id="12" name="Text 10"/>
          <p:cNvSpPr/>
          <p:nvPr/>
        </p:nvSpPr>
        <p:spPr>
          <a:xfrm>
            <a:off x="793790" y="4827984"/>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EBECEF"/>
                </a:solidFill>
                <a:latin typeface="Fraunces Medium" pitchFamily="34" charset="0"/>
                <a:ea typeface="Fraunces Medium" pitchFamily="34" charset="-122"/>
                <a:cs typeface="Fraunces Medium" pitchFamily="34" charset="-120"/>
              </a:rPr>
              <a:t>Boots - 3.82 rating</a:t>
            </a:r>
            <a:endParaRPr lang="en-US" sz="1950" dirty="0"/>
          </a:p>
        </p:txBody>
      </p:sp>
      <p:sp>
        <p:nvSpPr>
          <p:cNvPr id="13" name="Text 11"/>
          <p:cNvSpPr/>
          <p:nvPr/>
        </p:nvSpPr>
        <p:spPr>
          <a:xfrm>
            <a:off x="4708922" y="4368760"/>
            <a:ext cx="198358" cy="248007"/>
          </a:xfrm>
          <a:prstGeom prst="rect">
            <a:avLst/>
          </a:prstGeom>
          <a:noFill/>
          <a:ln/>
        </p:spPr>
        <p:txBody>
          <a:bodyPr wrap="none" lIns="0" tIns="0" rIns="0" bIns="0" rtlCol="0" anchor="t"/>
          <a:lstStyle/>
          <a:p>
            <a:pPr algn="l" indent="0" marL="0">
              <a:lnSpc>
                <a:spcPts val="2500"/>
              </a:lnSpc>
              <a:buNone/>
            </a:pPr>
            <a:r>
              <a:rPr lang="en-US" sz="1550" dirty="0">
                <a:solidFill>
                  <a:srgbClr val="EBECEF"/>
                </a:solidFill>
                <a:latin typeface="Fraunces Light" pitchFamily="34" charset="0"/>
                <a:ea typeface="Fraunces Light" pitchFamily="34" charset="-122"/>
                <a:cs typeface="Fraunces Light" pitchFamily="34" charset="-120"/>
              </a:rPr>
              <a:t>04</a:t>
            </a:r>
            <a:endParaRPr lang="en-US" sz="1550" dirty="0"/>
          </a:p>
        </p:txBody>
      </p:sp>
      <p:sp>
        <p:nvSpPr>
          <p:cNvPr id="14" name="Shape 12"/>
          <p:cNvSpPr/>
          <p:nvPr/>
        </p:nvSpPr>
        <p:spPr>
          <a:xfrm>
            <a:off x="4708922" y="4683085"/>
            <a:ext cx="3716893" cy="22860"/>
          </a:xfrm>
          <a:prstGeom prst="rect">
            <a:avLst/>
          </a:prstGeom>
          <a:solidFill>
            <a:srgbClr val="8C98CA"/>
          </a:solidFill>
          <a:ln/>
        </p:spPr>
      </p:sp>
      <p:sp>
        <p:nvSpPr>
          <p:cNvPr id="15" name="Text 13"/>
          <p:cNvSpPr/>
          <p:nvPr/>
        </p:nvSpPr>
        <p:spPr>
          <a:xfrm>
            <a:off x="4708922" y="4827984"/>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EBECEF"/>
                </a:solidFill>
                <a:latin typeface="Fraunces Medium" pitchFamily="34" charset="0"/>
                <a:ea typeface="Fraunces Medium" pitchFamily="34" charset="-122"/>
                <a:cs typeface="Fraunces Medium" pitchFamily="34" charset="-120"/>
              </a:rPr>
              <a:t>Hat - 3.80 rating</a:t>
            </a:r>
            <a:endParaRPr lang="en-US" sz="1950" dirty="0"/>
          </a:p>
        </p:txBody>
      </p:sp>
      <p:sp>
        <p:nvSpPr>
          <p:cNvPr id="16" name="Text 14"/>
          <p:cNvSpPr/>
          <p:nvPr/>
        </p:nvSpPr>
        <p:spPr>
          <a:xfrm>
            <a:off x="793790" y="5485328"/>
            <a:ext cx="198358" cy="248007"/>
          </a:xfrm>
          <a:prstGeom prst="rect">
            <a:avLst/>
          </a:prstGeom>
          <a:noFill/>
          <a:ln/>
        </p:spPr>
        <p:txBody>
          <a:bodyPr wrap="none" lIns="0" tIns="0" rIns="0" bIns="0" rtlCol="0" anchor="t"/>
          <a:lstStyle/>
          <a:p>
            <a:pPr algn="l" indent="0" marL="0">
              <a:lnSpc>
                <a:spcPts val="2500"/>
              </a:lnSpc>
              <a:buNone/>
            </a:pPr>
            <a:r>
              <a:rPr lang="en-US" sz="1550" dirty="0">
                <a:solidFill>
                  <a:srgbClr val="EBECEF"/>
                </a:solidFill>
                <a:latin typeface="Fraunces Light" pitchFamily="34" charset="0"/>
                <a:ea typeface="Fraunces Light" pitchFamily="34" charset="-122"/>
                <a:cs typeface="Fraunces Light" pitchFamily="34" charset="-120"/>
              </a:rPr>
              <a:t>05</a:t>
            </a:r>
            <a:endParaRPr lang="en-US" sz="1550" dirty="0"/>
          </a:p>
        </p:txBody>
      </p:sp>
      <p:sp>
        <p:nvSpPr>
          <p:cNvPr id="17" name="Shape 15"/>
          <p:cNvSpPr/>
          <p:nvPr/>
        </p:nvSpPr>
        <p:spPr>
          <a:xfrm>
            <a:off x="793790" y="5799653"/>
            <a:ext cx="7632025" cy="22860"/>
          </a:xfrm>
          <a:prstGeom prst="rect">
            <a:avLst/>
          </a:prstGeom>
          <a:solidFill>
            <a:srgbClr val="8C98CA"/>
          </a:solidFill>
          <a:ln/>
        </p:spPr>
      </p:sp>
      <p:sp>
        <p:nvSpPr>
          <p:cNvPr id="18" name="Text 16"/>
          <p:cNvSpPr/>
          <p:nvPr/>
        </p:nvSpPr>
        <p:spPr>
          <a:xfrm>
            <a:off x="793790" y="5944553"/>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EBECEF"/>
                </a:solidFill>
                <a:latin typeface="Fraunces Medium" pitchFamily="34" charset="0"/>
                <a:ea typeface="Fraunces Medium" pitchFamily="34" charset="-122"/>
                <a:cs typeface="Fraunces Medium" pitchFamily="34" charset="-120"/>
              </a:rPr>
              <a:t>Skirt - 3.78 rating</a:t>
            </a:r>
            <a:endParaRPr lang="en-US" sz="1950" dirty="0"/>
          </a:p>
        </p:txBody>
      </p:sp>
      <p:sp>
        <p:nvSpPr>
          <p:cNvPr id="19" name="Text 17"/>
          <p:cNvSpPr/>
          <p:nvPr/>
        </p:nvSpPr>
        <p:spPr>
          <a:xfrm>
            <a:off x="8917543" y="2718792"/>
            <a:ext cx="3369588" cy="310158"/>
          </a:xfrm>
          <a:prstGeom prst="rect">
            <a:avLst/>
          </a:prstGeom>
          <a:noFill/>
          <a:ln/>
        </p:spPr>
        <p:txBody>
          <a:bodyPr wrap="none" lIns="0" tIns="0" rIns="0" bIns="0" rtlCol="0" anchor="t"/>
          <a:lstStyle/>
          <a:p>
            <a:pPr algn="l" indent="0" marL="0">
              <a:lnSpc>
                <a:spcPts val="2400"/>
              </a:lnSpc>
              <a:buNone/>
            </a:pPr>
            <a:r>
              <a:rPr lang="en-US" sz="1950" dirty="0">
                <a:solidFill>
                  <a:srgbClr val="FFFFFF"/>
                </a:solidFill>
                <a:latin typeface="Fraunces Medium" pitchFamily="34" charset="0"/>
                <a:ea typeface="Fraunces Medium" pitchFamily="34" charset="-122"/>
                <a:cs typeface="Fraunces Medium" pitchFamily="34" charset="-120"/>
              </a:rPr>
              <a:t>Most Purchased by Category</a:t>
            </a:r>
            <a:endParaRPr lang="en-US" sz="1950" dirty="0"/>
          </a:p>
        </p:txBody>
      </p:sp>
      <p:sp>
        <p:nvSpPr>
          <p:cNvPr id="20" name="Text 18"/>
          <p:cNvSpPr/>
          <p:nvPr/>
        </p:nvSpPr>
        <p:spPr>
          <a:xfrm>
            <a:off x="8917543" y="3227308"/>
            <a:ext cx="4926568" cy="635079"/>
          </a:xfrm>
          <a:prstGeom prst="rect">
            <a:avLst/>
          </a:prstGeom>
          <a:noFill/>
          <a:ln/>
        </p:spPr>
        <p:txBody>
          <a:bodyPr wrap="square" lIns="0" tIns="0" rIns="0" bIns="0" rtlCol="0" anchor="t"/>
          <a:lstStyle/>
          <a:p>
            <a:pPr algn="l" indent="0" marL="0">
              <a:lnSpc>
                <a:spcPts val="2500"/>
              </a:lnSpc>
              <a:buNone/>
            </a:pPr>
            <a:r>
              <a:rPr lang="en-US" sz="1550" b="1" dirty="0">
                <a:solidFill>
                  <a:srgbClr val="EBECEF"/>
                </a:solidFill>
                <a:latin typeface="Epilogue" pitchFamily="34" charset="0"/>
                <a:ea typeface="Epilogue" pitchFamily="34" charset="-122"/>
                <a:cs typeface="Epilogue" pitchFamily="34" charset="-120"/>
              </a:rPr>
              <a:t>Accessories:</a:t>
            </a:r>
            <a:pPr algn="l" indent="0" marL="0">
              <a:lnSpc>
                <a:spcPts val="2500"/>
              </a:lnSpc>
              <a:buNone/>
            </a:pPr>
            <a:r>
              <a:rPr lang="en-US" sz="1550" dirty="0">
                <a:solidFill>
                  <a:srgbClr val="EBECEF"/>
                </a:solidFill>
                <a:latin typeface="Epilogue" pitchFamily="34" charset="0"/>
                <a:ea typeface="Epilogue" pitchFamily="34" charset="-122"/>
                <a:cs typeface="Epilogue" pitchFamily="34" charset="-120"/>
              </a:rPr>
              <a:t> Jewelry (171), Sunglasses (161), Belt (161)</a:t>
            </a:r>
            <a:endParaRPr lang="en-US" sz="1550" dirty="0"/>
          </a:p>
        </p:txBody>
      </p:sp>
      <p:sp>
        <p:nvSpPr>
          <p:cNvPr id="21" name="Text 19"/>
          <p:cNvSpPr/>
          <p:nvPr/>
        </p:nvSpPr>
        <p:spPr>
          <a:xfrm>
            <a:off x="8917543" y="4040981"/>
            <a:ext cx="4926568" cy="317540"/>
          </a:xfrm>
          <a:prstGeom prst="rect">
            <a:avLst/>
          </a:prstGeom>
          <a:noFill/>
          <a:ln/>
        </p:spPr>
        <p:txBody>
          <a:bodyPr wrap="none" lIns="0" tIns="0" rIns="0" bIns="0" rtlCol="0" anchor="t"/>
          <a:lstStyle/>
          <a:p>
            <a:pPr algn="l" indent="0" marL="0">
              <a:lnSpc>
                <a:spcPts val="2500"/>
              </a:lnSpc>
              <a:buNone/>
            </a:pPr>
            <a:r>
              <a:rPr lang="en-US" sz="1550" b="1" dirty="0">
                <a:solidFill>
                  <a:srgbClr val="EBECEF"/>
                </a:solidFill>
                <a:latin typeface="Epilogue" pitchFamily="34" charset="0"/>
                <a:ea typeface="Epilogue" pitchFamily="34" charset="-122"/>
                <a:cs typeface="Epilogue" pitchFamily="34" charset="-120"/>
              </a:rPr>
              <a:t>Clothing:</a:t>
            </a:r>
            <a:pPr algn="l" indent="0" marL="0">
              <a:lnSpc>
                <a:spcPts val="2500"/>
              </a:lnSpc>
              <a:buNone/>
            </a:pPr>
            <a:r>
              <a:rPr lang="en-US" sz="1550" dirty="0">
                <a:solidFill>
                  <a:srgbClr val="EBECEF"/>
                </a:solidFill>
                <a:latin typeface="Epilogue" pitchFamily="34" charset="0"/>
                <a:ea typeface="Epilogue" pitchFamily="34" charset="-122"/>
                <a:cs typeface="Epilogue" pitchFamily="34" charset="-120"/>
              </a:rPr>
              <a:t> Blouse (171), Pants (171), Shirt (169)</a:t>
            </a:r>
            <a:endParaRPr lang="en-US" sz="1550" dirty="0"/>
          </a:p>
        </p:txBody>
      </p:sp>
      <p:sp>
        <p:nvSpPr>
          <p:cNvPr id="22" name="Text 20"/>
          <p:cNvSpPr/>
          <p:nvPr/>
        </p:nvSpPr>
        <p:spPr>
          <a:xfrm>
            <a:off x="8917543" y="4537115"/>
            <a:ext cx="4926568" cy="635079"/>
          </a:xfrm>
          <a:prstGeom prst="rect">
            <a:avLst/>
          </a:prstGeom>
          <a:noFill/>
          <a:ln/>
        </p:spPr>
        <p:txBody>
          <a:bodyPr wrap="square" lIns="0" tIns="0" rIns="0" bIns="0" rtlCol="0" anchor="t"/>
          <a:lstStyle/>
          <a:p>
            <a:pPr algn="l" indent="0" marL="0">
              <a:lnSpc>
                <a:spcPts val="2500"/>
              </a:lnSpc>
              <a:buNone/>
            </a:pPr>
            <a:r>
              <a:rPr lang="en-US" sz="1550" b="1" dirty="0">
                <a:solidFill>
                  <a:srgbClr val="EBECEF"/>
                </a:solidFill>
                <a:latin typeface="Epilogue" pitchFamily="34" charset="0"/>
                <a:ea typeface="Epilogue" pitchFamily="34" charset="-122"/>
                <a:cs typeface="Epilogue" pitchFamily="34" charset="-120"/>
              </a:rPr>
              <a:t>Footwear:</a:t>
            </a:r>
            <a:pPr algn="l" indent="0" marL="0">
              <a:lnSpc>
                <a:spcPts val="2500"/>
              </a:lnSpc>
              <a:buNone/>
            </a:pPr>
            <a:r>
              <a:rPr lang="en-US" sz="1550" dirty="0">
                <a:solidFill>
                  <a:srgbClr val="EBECEF"/>
                </a:solidFill>
                <a:latin typeface="Epilogue" pitchFamily="34" charset="0"/>
                <a:ea typeface="Epilogue" pitchFamily="34" charset="-122"/>
                <a:cs typeface="Epilogue" pitchFamily="34" charset="-120"/>
              </a:rPr>
              <a:t> Sandals (160), Shoes (150), Sneakers (145)</a:t>
            </a:r>
            <a:endParaRPr lang="en-US" sz="1550" dirty="0"/>
          </a:p>
        </p:txBody>
      </p:sp>
      <p:sp>
        <p:nvSpPr>
          <p:cNvPr id="23" name="Text 21"/>
          <p:cNvSpPr/>
          <p:nvPr/>
        </p:nvSpPr>
        <p:spPr>
          <a:xfrm>
            <a:off x="8917543" y="5350788"/>
            <a:ext cx="4926568" cy="317540"/>
          </a:xfrm>
          <a:prstGeom prst="rect">
            <a:avLst/>
          </a:prstGeom>
          <a:noFill/>
          <a:ln/>
        </p:spPr>
        <p:txBody>
          <a:bodyPr wrap="none" lIns="0" tIns="0" rIns="0" bIns="0" rtlCol="0" anchor="t"/>
          <a:lstStyle/>
          <a:p>
            <a:pPr algn="l" indent="0" marL="0">
              <a:lnSpc>
                <a:spcPts val="2500"/>
              </a:lnSpc>
              <a:buNone/>
            </a:pPr>
            <a:r>
              <a:rPr lang="en-US" sz="1550" b="1" dirty="0">
                <a:solidFill>
                  <a:srgbClr val="EBECEF"/>
                </a:solidFill>
                <a:latin typeface="Epilogue" pitchFamily="34" charset="0"/>
                <a:ea typeface="Epilogue" pitchFamily="34" charset="-122"/>
                <a:cs typeface="Epilogue" pitchFamily="34" charset="-120"/>
              </a:rPr>
              <a:t>Outerwear:</a:t>
            </a:r>
            <a:pPr algn="l" indent="0" marL="0">
              <a:lnSpc>
                <a:spcPts val="2500"/>
              </a:lnSpc>
              <a:buNone/>
            </a:pPr>
            <a:r>
              <a:rPr lang="en-US" sz="1550" dirty="0">
                <a:solidFill>
                  <a:srgbClr val="EBECEF"/>
                </a:solidFill>
                <a:latin typeface="Epilogue" pitchFamily="34" charset="0"/>
                <a:ea typeface="Epilogue" pitchFamily="34" charset="-122"/>
                <a:cs typeface="Epilogue" pitchFamily="34" charset="-120"/>
              </a:rPr>
              <a:t> Jacket (163), Coat (161)</a:t>
            </a:r>
            <a:endParaRPr lang="en-US" sz="15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557093" y="495657"/>
            <a:ext cx="4460558" cy="435293"/>
          </a:xfrm>
          <a:prstGeom prst="rect">
            <a:avLst/>
          </a:prstGeom>
          <a:noFill/>
          <a:ln/>
        </p:spPr>
        <p:txBody>
          <a:bodyPr wrap="none" lIns="0" tIns="0" rIns="0" bIns="0" rtlCol="0" anchor="t"/>
          <a:lstStyle/>
          <a:p>
            <a:pPr algn="l" indent="0" marL="0">
              <a:lnSpc>
                <a:spcPts val="3400"/>
              </a:lnSpc>
              <a:buNone/>
            </a:pPr>
            <a:r>
              <a:rPr lang="en-US" sz="2700" dirty="0">
                <a:solidFill>
                  <a:srgbClr val="FFFFFF"/>
                </a:solidFill>
                <a:latin typeface="Fraunces Medium" pitchFamily="34" charset="0"/>
                <a:ea typeface="Fraunces Medium" pitchFamily="34" charset="-122"/>
                <a:cs typeface="Fraunces Medium" pitchFamily="34" charset="-120"/>
              </a:rPr>
              <a:t>Discount Strategy Analysis</a:t>
            </a:r>
            <a:endParaRPr lang="en-US" sz="2700" dirty="0"/>
          </a:p>
        </p:txBody>
      </p:sp>
      <p:sp>
        <p:nvSpPr>
          <p:cNvPr id="3" name="Text 1"/>
          <p:cNvSpPr/>
          <p:nvPr/>
        </p:nvSpPr>
        <p:spPr>
          <a:xfrm>
            <a:off x="3035975" y="2114669"/>
            <a:ext cx="1713071" cy="348139"/>
          </a:xfrm>
          <a:prstGeom prst="rect">
            <a:avLst/>
          </a:prstGeom>
          <a:noFill/>
          <a:ln/>
        </p:spPr>
        <p:txBody>
          <a:bodyPr wrap="none" lIns="0" tIns="0" rIns="0" bIns="0" rtlCol="0" anchor="t"/>
          <a:lstStyle/>
          <a:p>
            <a:pPr algn="ctr" indent="0" marL="0">
              <a:lnSpc>
                <a:spcPts val="2700"/>
              </a:lnSpc>
              <a:buNone/>
            </a:pPr>
            <a:r>
              <a:rPr lang="en-US" sz="2700" dirty="0">
                <a:solidFill>
                  <a:srgbClr val="EBECEF"/>
                </a:solidFill>
                <a:latin typeface="Fraunces Medium" pitchFamily="34" charset="0"/>
                <a:ea typeface="Fraunces Medium" pitchFamily="34" charset="-122"/>
                <a:cs typeface="Fraunces Medium" pitchFamily="34" charset="-120"/>
              </a:rPr>
              <a:t>50%</a:t>
            </a:r>
            <a:endParaRPr lang="en-US" sz="2700" dirty="0"/>
          </a:p>
        </p:txBody>
      </p:sp>
      <p:pic>
        <p:nvPicPr>
          <p:cNvPr id="4" name="Image 0" descr="preencoded.png">    </p:cNvPr>
          <p:cNvPicPr>
            <a:picLocks noChangeAspect="1"/>
          </p:cNvPicPr>
          <p:nvPr/>
        </p:nvPicPr>
        <p:blipFill>
          <a:blip r:embed="rId1"/>
          <a:stretch>
            <a:fillRect/>
          </a:stretch>
        </p:blipFill>
        <p:spPr>
          <a:xfrm>
            <a:off x="2847975" y="1244203"/>
            <a:ext cx="2089190" cy="2089190"/>
          </a:xfrm>
          <a:prstGeom prst="rect">
            <a:avLst/>
          </a:prstGeom>
        </p:spPr>
      </p:pic>
      <p:sp>
        <p:nvSpPr>
          <p:cNvPr id="5" name="Text 2"/>
          <p:cNvSpPr/>
          <p:nvPr/>
        </p:nvSpPr>
        <p:spPr>
          <a:xfrm>
            <a:off x="3022163" y="3507343"/>
            <a:ext cx="1740932" cy="217527"/>
          </a:xfrm>
          <a:prstGeom prst="rect">
            <a:avLst/>
          </a:prstGeom>
          <a:noFill/>
          <a:ln/>
        </p:spPr>
        <p:txBody>
          <a:bodyPr wrap="none" lIns="0" tIns="0" rIns="0" bIns="0" rtlCol="0" anchor="t"/>
          <a:lstStyle/>
          <a:p>
            <a:pPr algn="ctr" indent="0" marL="0">
              <a:lnSpc>
                <a:spcPts val="1700"/>
              </a:lnSpc>
              <a:buNone/>
            </a:pPr>
            <a:r>
              <a:rPr lang="en-US" sz="1350" dirty="0">
                <a:solidFill>
                  <a:srgbClr val="EBECEF"/>
                </a:solidFill>
                <a:latin typeface="Fraunces Medium" pitchFamily="34" charset="0"/>
                <a:ea typeface="Fraunces Medium" pitchFamily="34" charset="-122"/>
                <a:cs typeface="Fraunces Medium" pitchFamily="34" charset="-120"/>
              </a:rPr>
              <a:t>Hat</a:t>
            </a:r>
            <a:endParaRPr lang="en-US" sz="1350" dirty="0"/>
          </a:p>
        </p:txBody>
      </p:sp>
      <p:sp>
        <p:nvSpPr>
          <p:cNvPr id="6" name="Text 3"/>
          <p:cNvSpPr/>
          <p:nvPr/>
        </p:nvSpPr>
        <p:spPr>
          <a:xfrm>
            <a:off x="557093" y="3808333"/>
            <a:ext cx="6671072" cy="222885"/>
          </a:xfrm>
          <a:prstGeom prst="rect">
            <a:avLst/>
          </a:prstGeom>
          <a:noFill/>
          <a:ln/>
        </p:spPr>
        <p:txBody>
          <a:bodyPr wrap="none" lIns="0" tIns="0" rIns="0" bIns="0" rtlCol="0" anchor="t"/>
          <a:lstStyle/>
          <a:p>
            <a:pPr algn="ctr" indent="0" marL="0">
              <a:lnSpc>
                <a:spcPts val="1750"/>
              </a:lnSpc>
              <a:buNone/>
            </a:pPr>
            <a:r>
              <a:rPr lang="en-US" sz="1050" dirty="0">
                <a:solidFill>
                  <a:srgbClr val="EBECEF"/>
                </a:solidFill>
                <a:latin typeface="Epilogue" pitchFamily="34" charset="0"/>
                <a:ea typeface="Epilogue" pitchFamily="34" charset="-122"/>
                <a:cs typeface="Epilogue" pitchFamily="34" charset="-120"/>
              </a:rPr>
              <a:t>Highest discount rate</a:t>
            </a:r>
            <a:endParaRPr lang="en-US" sz="1050" dirty="0"/>
          </a:p>
        </p:txBody>
      </p:sp>
      <p:sp>
        <p:nvSpPr>
          <p:cNvPr id="7" name="Text 4"/>
          <p:cNvSpPr/>
          <p:nvPr/>
        </p:nvSpPr>
        <p:spPr>
          <a:xfrm>
            <a:off x="9881116" y="2114669"/>
            <a:ext cx="1713071" cy="348139"/>
          </a:xfrm>
          <a:prstGeom prst="rect">
            <a:avLst/>
          </a:prstGeom>
          <a:noFill/>
          <a:ln/>
        </p:spPr>
        <p:txBody>
          <a:bodyPr wrap="none" lIns="0" tIns="0" rIns="0" bIns="0" rtlCol="0" anchor="t"/>
          <a:lstStyle/>
          <a:p>
            <a:pPr algn="ctr" indent="0" marL="0">
              <a:lnSpc>
                <a:spcPts val="2700"/>
              </a:lnSpc>
              <a:buNone/>
            </a:pPr>
            <a:r>
              <a:rPr lang="en-US" sz="2700" dirty="0">
                <a:solidFill>
                  <a:srgbClr val="EBECEF"/>
                </a:solidFill>
                <a:latin typeface="Fraunces Medium" pitchFamily="34" charset="0"/>
                <a:ea typeface="Fraunces Medium" pitchFamily="34" charset="-122"/>
                <a:cs typeface="Fraunces Medium" pitchFamily="34" charset="-120"/>
              </a:rPr>
              <a:t>49.7%</a:t>
            </a:r>
            <a:endParaRPr lang="en-US" sz="2700" dirty="0"/>
          </a:p>
        </p:txBody>
      </p:sp>
      <p:pic>
        <p:nvPicPr>
          <p:cNvPr id="8" name="Image 1" descr="preencoded.png">    </p:cNvPr>
          <p:cNvPicPr>
            <a:picLocks noChangeAspect="1"/>
          </p:cNvPicPr>
          <p:nvPr/>
        </p:nvPicPr>
        <p:blipFill>
          <a:blip r:embed="rId2"/>
          <a:stretch>
            <a:fillRect/>
          </a:stretch>
        </p:blipFill>
        <p:spPr>
          <a:xfrm>
            <a:off x="9693116" y="1244203"/>
            <a:ext cx="2089190" cy="2089190"/>
          </a:xfrm>
          <a:prstGeom prst="rect">
            <a:avLst/>
          </a:prstGeom>
        </p:spPr>
      </p:pic>
      <p:sp>
        <p:nvSpPr>
          <p:cNvPr id="9" name="Text 5"/>
          <p:cNvSpPr/>
          <p:nvPr/>
        </p:nvSpPr>
        <p:spPr>
          <a:xfrm>
            <a:off x="9867305" y="3507343"/>
            <a:ext cx="1740932" cy="217527"/>
          </a:xfrm>
          <a:prstGeom prst="rect">
            <a:avLst/>
          </a:prstGeom>
          <a:noFill/>
          <a:ln/>
        </p:spPr>
        <p:txBody>
          <a:bodyPr wrap="none" lIns="0" tIns="0" rIns="0" bIns="0" rtlCol="0" anchor="t"/>
          <a:lstStyle/>
          <a:p>
            <a:pPr algn="ctr" indent="0" marL="0">
              <a:lnSpc>
                <a:spcPts val="1700"/>
              </a:lnSpc>
              <a:buNone/>
            </a:pPr>
            <a:r>
              <a:rPr lang="en-US" sz="1350" dirty="0">
                <a:solidFill>
                  <a:srgbClr val="EBECEF"/>
                </a:solidFill>
                <a:latin typeface="Fraunces Medium" pitchFamily="34" charset="0"/>
                <a:ea typeface="Fraunces Medium" pitchFamily="34" charset="-122"/>
                <a:cs typeface="Fraunces Medium" pitchFamily="34" charset="-120"/>
              </a:rPr>
              <a:t>Sneakers</a:t>
            </a:r>
            <a:endParaRPr lang="en-US" sz="1350" dirty="0"/>
          </a:p>
        </p:txBody>
      </p:sp>
      <p:sp>
        <p:nvSpPr>
          <p:cNvPr id="10" name="Text 6"/>
          <p:cNvSpPr/>
          <p:nvPr/>
        </p:nvSpPr>
        <p:spPr>
          <a:xfrm>
            <a:off x="7402235" y="3808333"/>
            <a:ext cx="6671072" cy="222885"/>
          </a:xfrm>
          <a:prstGeom prst="rect">
            <a:avLst/>
          </a:prstGeom>
          <a:noFill/>
          <a:ln/>
        </p:spPr>
        <p:txBody>
          <a:bodyPr wrap="none" lIns="0" tIns="0" rIns="0" bIns="0" rtlCol="0" anchor="t"/>
          <a:lstStyle/>
          <a:p>
            <a:pPr algn="ctr" indent="0" marL="0">
              <a:lnSpc>
                <a:spcPts val="1750"/>
              </a:lnSpc>
              <a:buNone/>
            </a:pPr>
            <a:r>
              <a:rPr lang="en-US" sz="1050" dirty="0">
                <a:solidFill>
                  <a:srgbClr val="EBECEF"/>
                </a:solidFill>
                <a:latin typeface="Epilogue" pitchFamily="34" charset="0"/>
                <a:ea typeface="Epilogue" pitchFamily="34" charset="-122"/>
                <a:cs typeface="Epilogue" pitchFamily="34" charset="-120"/>
              </a:rPr>
              <a:t>Second highest discount dependency</a:t>
            </a:r>
            <a:endParaRPr lang="en-US" sz="1050" dirty="0"/>
          </a:p>
        </p:txBody>
      </p:sp>
      <p:sp>
        <p:nvSpPr>
          <p:cNvPr id="11" name="Text 7"/>
          <p:cNvSpPr/>
          <p:nvPr/>
        </p:nvSpPr>
        <p:spPr>
          <a:xfrm>
            <a:off x="3035975" y="5214938"/>
            <a:ext cx="1713071" cy="348139"/>
          </a:xfrm>
          <a:prstGeom prst="rect">
            <a:avLst/>
          </a:prstGeom>
          <a:noFill/>
          <a:ln/>
        </p:spPr>
        <p:txBody>
          <a:bodyPr wrap="none" lIns="0" tIns="0" rIns="0" bIns="0" rtlCol="0" anchor="t"/>
          <a:lstStyle/>
          <a:p>
            <a:pPr algn="ctr" indent="0" marL="0">
              <a:lnSpc>
                <a:spcPts val="2700"/>
              </a:lnSpc>
              <a:buNone/>
            </a:pPr>
            <a:r>
              <a:rPr lang="en-US" sz="2700" dirty="0">
                <a:solidFill>
                  <a:srgbClr val="EBECEF"/>
                </a:solidFill>
                <a:latin typeface="Fraunces Medium" pitchFamily="34" charset="0"/>
                <a:ea typeface="Fraunces Medium" pitchFamily="34" charset="-122"/>
                <a:cs typeface="Fraunces Medium" pitchFamily="34" charset="-120"/>
              </a:rPr>
              <a:t>49.1%</a:t>
            </a:r>
            <a:endParaRPr lang="en-US" sz="2700" dirty="0"/>
          </a:p>
        </p:txBody>
      </p:sp>
      <p:pic>
        <p:nvPicPr>
          <p:cNvPr id="12" name="Image 2" descr="preencoded.png">    </p:cNvPr>
          <p:cNvPicPr>
            <a:picLocks noChangeAspect="1"/>
          </p:cNvPicPr>
          <p:nvPr/>
        </p:nvPicPr>
        <p:blipFill>
          <a:blip r:embed="rId3"/>
          <a:stretch>
            <a:fillRect/>
          </a:stretch>
        </p:blipFill>
        <p:spPr>
          <a:xfrm>
            <a:off x="2847975" y="4344472"/>
            <a:ext cx="2089190" cy="2089190"/>
          </a:xfrm>
          <a:prstGeom prst="rect">
            <a:avLst/>
          </a:prstGeom>
        </p:spPr>
      </p:pic>
      <p:sp>
        <p:nvSpPr>
          <p:cNvPr id="13" name="Text 8"/>
          <p:cNvSpPr/>
          <p:nvPr/>
        </p:nvSpPr>
        <p:spPr>
          <a:xfrm>
            <a:off x="3022163" y="6607612"/>
            <a:ext cx="1740932" cy="217527"/>
          </a:xfrm>
          <a:prstGeom prst="rect">
            <a:avLst/>
          </a:prstGeom>
          <a:noFill/>
          <a:ln/>
        </p:spPr>
        <p:txBody>
          <a:bodyPr wrap="none" lIns="0" tIns="0" rIns="0" bIns="0" rtlCol="0" anchor="t"/>
          <a:lstStyle/>
          <a:p>
            <a:pPr algn="ctr" indent="0" marL="0">
              <a:lnSpc>
                <a:spcPts val="1700"/>
              </a:lnSpc>
              <a:buNone/>
            </a:pPr>
            <a:r>
              <a:rPr lang="en-US" sz="1350" dirty="0">
                <a:solidFill>
                  <a:srgbClr val="EBECEF"/>
                </a:solidFill>
                <a:latin typeface="Fraunces Medium" pitchFamily="34" charset="0"/>
                <a:ea typeface="Fraunces Medium" pitchFamily="34" charset="-122"/>
                <a:cs typeface="Fraunces Medium" pitchFamily="34" charset="-120"/>
              </a:rPr>
              <a:t>Coat</a:t>
            </a:r>
            <a:endParaRPr lang="en-US" sz="1350" dirty="0"/>
          </a:p>
        </p:txBody>
      </p:sp>
      <p:sp>
        <p:nvSpPr>
          <p:cNvPr id="14" name="Text 9"/>
          <p:cNvSpPr/>
          <p:nvPr/>
        </p:nvSpPr>
        <p:spPr>
          <a:xfrm>
            <a:off x="557093" y="6908602"/>
            <a:ext cx="6671072" cy="222885"/>
          </a:xfrm>
          <a:prstGeom prst="rect">
            <a:avLst/>
          </a:prstGeom>
          <a:noFill/>
          <a:ln/>
        </p:spPr>
        <p:txBody>
          <a:bodyPr wrap="none" lIns="0" tIns="0" rIns="0" bIns="0" rtlCol="0" anchor="t"/>
          <a:lstStyle/>
          <a:p>
            <a:pPr algn="ctr" indent="0" marL="0">
              <a:lnSpc>
                <a:spcPts val="1750"/>
              </a:lnSpc>
              <a:buNone/>
            </a:pPr>
            <a:r>
              <a:rPr lang="en-US" sz="1050" dirty="0">
                <a:solidFill>
                  <a:srgbClr val="EBECEF"/>
                </a:solidFill>
                <a:latin typeface="Epilogue" pitchFamily="34" charset="0"/>
                <a:ea typeface="Epilogue" pitchFamily="34" charset="-122"/>
                <a:cs typeface="Epilogue" pitchFamily="34" charset="-120"/>
              </a:rPr>
              <a:t>Strong discount usage</a:t>
            </a:r>
            <a:endParaRPr lang="en-US" sz="1050" dirty="0"/>
          </a:p>
        </p:txBody>
      </p:sp>
      <p:sp>
        <p:nvSpPr>
          <p:cNvPr id="15" name="Text 10"/>
          <p:cNvSpPr/>
          <p:nvPr/>
        </p:nvSpPr>
        <p:spPr>
          <a:xfrm>
            <a:off x="9881116" y="5214938"/>
            <a:ext cx="1713071" cy="348139"/>
          </a:xfrm>
          <a:prstGeom prst="rect">
            <a:avLst/>
          </a:prstGeom>
          <a:noFill/>
          <a:ln/>
        </p:spPr>
        <p:txBody>
          <a:bodyPr wrap="none" lIns="0" tIns="0" rIns="0" bIns="0" rtlCol="0" anchor="t"/>
          <a:lstStyle/>
          <a:p>
            <a:pPr algn="ctr" indent="0" marL="0">
              <a:lnSpc>
                <a:spcPts val="2700"/>
              </a:lnSpc>
              <a:buNone/>
            </a:pPr>
            <a:r>
              <a:rPr lang="en-US" sz="2700" dirty="0">
                <a:solidFill>
                  <a:srgbClr val="EBECEF"/>
                </a:solidFill>
                <a:latin typeface="Fraunces Medium" pitchFamily="34" charset="0"/>
                <a:ea typeface="Fraunces Medium" pitchFamily="34" charset="-122"/>
                <a:cs typeface="Fraunces Medium" pitchFamily="34" charset="-120"/>
              </a:rPr>
              <a:t>48.2%</a:t>
            </a:r>
            <a:endParaRPr lang="en-US" sz="2700" dirty="0"/>
          </a:p>
        </p:txBody>
      </p:sp>
      <p:pic>
        <p:nvPicPr>
          <p:cNvPr id="16" name="Image 3" descr="preencoded.png">    </p:cNvPr>
          <p:cNvPicPr>
            <a:picLocks noChangeAspect="1"/>
          </p:cNvPicPr>
          <p:nvPr/>
        </p:nvPicPr>
        <p:blipFill>
          <a:blip r:embed="rId4"/>
          <a:stretch>
            <a:fillRect/>
          </a:stretch>
        </p:blipFill>
        <p:spPr>
          <a:xfrm>
            <a:off x="9693116" y="4344472"/>
            <a:ext cx="2089190" cy="2089190"/>
          </a:xfrm>
          <a:prstGeom prst="rect">
            <a:avLst/>
          </a:prstGeom>
        </p:spPr>
      </p:pic>
      <p:sp>
        <p:nvSpPr>
          <p:cNvPr id="17" name="Text 11"/>
          <p:cNvSpPr/>
          <p:nvPr/>
        </p:nvSpPr>
        <p:spPr>
          <a:xfrm>
            <a:off x="9867305" y="6607612"/>
            <a:ext cx="1740932" cy="217527"/>
          </a:xfrm>
          <a:prstGeom prst="rect">
            <a:avLst/>
          </a:prstGeom>
          <a:noFill/>
          <a:ln/>
        </p:spPr>
        <p:txBody>
          <a:bodyPr wrap="none" lIns="0" tIns="0" rIns="0" bIns="0" rtlCol="0" anchor="t"/>
          <a:lstStyle/>
          <a:p>
            <a:pPr algn="ctr" indent="0" marL="0">
              <a:lnSpc>
                <a:spcPts val="1700"/>
              </a:lnSpc>
              <a:buNone/>
            </a:pPr>
            <a:r>
              <a:rPr lang="en-US" sz="1350" dirty="0">
                <a:solidFill>
                  <a:srgbClr val="EBECEF"/>
                </a:solidFill>
                <a:latin typeface="Fraunces Medium" pitchFamily="34" charset="0"/>
                <a:ea typeface="Fraunces Medium" pitchFamily="34" charset="-122"/>
                <a:cs typeface="Fraunces Medium" pitchFamily="34" charset="-120"/>
              </a:rPr>
              <a:t>Sweater</a:t>
            </a:r>
            <a:endParaRPr lang="en-US" sz="1350" dirty="0"/>
          </a:p>
        </p:txBody>
      </p:sp>
      <p:sp>
        <p:nvSpPr>
          <p:cNvPr id="18" name="Text 12"/>
          <p:cNvSpPr/>
          <p:nvPr/>
        </p:nvSpPr>
        <p:spPr>
          <a:xfrm>
            <a:off x="7402235" y="6908602"/>
            <a:ext cx="6671072" cy="222885"/>
          </a:xfrm>
          <a:prstGeom prst="rect">
            <a:avLst/>
          </a:prstGeom>
          <a:noFill/>
          <a:ln/>
        </p:spPr>
        <p:txBody>
          <a:bodyPr wrap="none" lIns="0" tIns="0" rIns="0" bIns="0" rtlCol="0" anchor="t"/>
          <a:lstStyle/>
          <a:p>
            <a:pPr algn="ctr" indent="0" marL="0">
              <a:lnSpc>
                <a:spcPts val="1750"/>
              </a:lnSpc>
              <a:buNone/>
            </a:pPr>
            <a:r>
              <a:rPr lang="en-US" sz="1050" dirty="0">
                <a:solidFill>
                  <a:srgbClr val="EBECEF"/>
                </a:solidFill>
                <a:latin typeface="Epilogue" pitchFamily="34" charset="0"/>
                <a:ea typeface="Epilogue" pitchFamily="34" charset="-122"/>
                <a:cs typeface="Epilogue" pitchFamily="34" charset="-120"/>
              </a:rPr>
              <a:t>Frequent discount purchases</a:t>
            </a:r>
            <a:endParaRPr lang="en-US" sz="1050" dirty="0"/>
          </a:p>
        </p:txBody>
      </p:sp>
      <p:sp>
        <p:nvSpPr>
          <p:cNvPr id="19" name="Text 13"/>
          <p:cNvSpPr/>
          <p:nvPr/>
        </p:nvSpPr>
        <p:spPr>
          <a:xfrm>
            <a:off x="557093" y="7288173"/>
            <a:ext cx="13516213" cy="445770"/>
          </a:xfrm>
          <a:prstGeom prst="rect">
            <a:avLst/>
          </a:prstGeom>
          <a:noFill/>
          <a:ln/>
        </p:spPr>
        <p:txBody>
          <a:bodyPr wrap="square" lIns="0" tIns="0" rIns="0" bIns="0" rtlCol="0" anchor="t"/>
          <a:lstStyle/>
          <a:p>
            <a:pPr algn="l" indent="0" marL="0">
              <a:lnSpc>
                <a:spcPts val="1750"/>
              </a:lnSpc>
              <a:buNone/>
            </a:pPr>
            <a:r>
              <a:rPr lang="en-US" sz="1050" dirty="0">
                <a:solidFill>
                  <a:srgbClr val="EBECEF"/>
                </a:solidFill>
                <a:latin typeface="Epilogue" pitchFamily="34" charset="0"/>
                <a:ea typeface="Epilogue" pitchFamily="34" charset="-122"/>
                <a:cs typeface="Epilogue" pitchFamily="34" charset="-120"/>
              </a:rPr>
              <a:t>Analysis revealed 839 high-spending customers who used discounts but still purchased above the average amount of $59.76. This suggests discounts effectively drive sales without necessarily reducing overall transaction values. Five products show particularly high discount dependency, with hats leading at 50% of purchases using discounts.</a:t>
            </a:r>
            <a:endParaRPr lang="en-US" sz="10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251347"/>
            <a:ext cx="7179588" cy="620078"/>
          </a:xfrm>
          <a:prstGeom prst="rect">
            <a:avLst/>
          </a:prstGeom>
          <a:noFill/>
          <a:ln/>
        </p:spPr>
        <p:txBody>
          <a:bodyPr wrap="none" lIns="0" tIns="0" rIns="0" bIns="0" rtlCol="0" anchor="t"/>
          <a:lstStyle/>
          <a:p>
            <a:pPr algn="l" indent="0" marL="0">
              <a:lnSpc>
                <a:spcPts val="4850"/>
              </a:lnSpc>
              <a:buNone/>
            </a:pPr>
            <a:r>
              <a:rPr lang="en-US" sz="3900" dirty="0">
                <a:solidFill>
                  <a:srgbClr val="FFFFFF"/>
                </a:solidFill>
                <a:latin typeface="Fraunces Medium" pitchFamily="34" charset="0"/>
                <a:ea typeface="Fraunces Medium" pitchFamily="34" charset="-122"/>
                <a:cs typeface="Fraunces Medium" pitchFamily="34" charset="-120"/>
              </a:rPr>
              <a:t>Shipping &amp; Purchase Behavior</a:t>
            </a:r>
            <a:endParaRPr lang="en-US" sz="3900" dirty="0"/>
          </a:p>
        </p:txBody>
      </p:sp>
      <p:sp>
        <p:nvSpPr>
          <p:cNvPr id="4" name="Shape 1"/>
          <p:cNvSpPr/>
          <p:nvPr/>
        </p:nvSpPr>
        <p:spPr>
          <a:xfrm>
            <a:off x="793790" y="2392323"/>
            <a:ext cx="3536156" cy="2082165"/>
          </a:xfrm>
          <a:prstGeom prst="roundRect">
            <a:avLst>
              <a:gd name="adj" fmla="val 4003"/>
            </a:avLst>
          </a:prstGeom>
          <a:solidFill>
            <a:srgbClr val="080E26"/>
          </a:solidFill>
          <a:ln w="22860">
            <a:solidFill>
              <a:srgbClr val="414A70"/>
            </a:solidFill>
            <a:prstDash val="solid"/>
          </a:ln>
        </p:spPr>
      </p:sp>
      <p:sp>
        <p:nvSpPr>
          <p:cNvPr id="5" name="Text 2"/>
          <p:cNvSpPr/>
          <p:nvPr/>
        </p:nvSpPr>
        <p:spPr>
          <a:xfrm>
            <a:off x="1015008" y="2613541"/>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EBECEF"/>
                </a:solidFill>
                <a:latin typeface="Fraunces Medium" pitchFamily="34" charset="0"/>
                <a:ea typeface="Fraunces Medium" pitchFamily="34" charset="-122"/>
                <a:cs typeface="Fraunces Medium" pitchFamily="34" charset="-120"/>
              </a:rPr>
              <a:t>Express Shipping</a:t>
            </a:r>
            <a:endParaRPr lang="en-US" sz="1950" dirty="0"/>
          </a:p>
        </p:txBody>
      </p:sp>
      <p:sp>
        <p:nvSpPr>
          <p:cNvPr id="6" name="Text 3"/>
          <p:cNvSpPr/>
          <p:nvPr/>
        </p:nvSpPr>
        <p:spPr>
          <a:xfrm>
            <a:off x="1015008" y="3122057"/>
            <a:ext cx="3093720" cy="317540"/>
          </a:xfrm>
          <a:prstGeom prst="rect">
            <a:avLst/>
          </a:prstGeom>
          <a:noFill/>
          <a:ln/>
        </p:spPr>
        <p:txBody>
          <a:bodyPr wrap="none" lIns="0" tIns="0" rIns="0" bIns="0" rtlCol="0" anchor="t"/>
          <a:lstStyle/>
          <a:p>
            <a:pPr algn="l" indent="0" marL="0">
              <a:lnSpc>
                <a:spcPts val="2500"/>
              </a:lnSpc>
              <a:buNone/>
            </a:pPr>
            <a:r>
              <a:rPr lang="en-US" sz="1550" b="1" dirty="0">
                <a:solidFill>
                  <a:srgbClr val="EBECEF"/>
                </a:solidFill>
                <a:latin typeface="Epilogue" pitchFamily="34" charset="0"/>
                <a:ea typeface="Epilogue" pitchFamily="34" charset="-122"/>
                <a:cs typeface="Epilogue" pitchFamily="34" charset="-120"/>
              </a:rPr>
              <a:t>$60.48</a:t>
            </a:r>
            <a:pPr algn="l" indent="0" marL="0">
              <a:lnSpc>
                <a:spcPts val="2500"/>
              </a:lnSpc>
              <a:buNone/>
            </a:pPr>
            <a:r>
              <a:rPr lang="en-US" sz="1550" dirty="0">
                <a:solidFill>
                  <a:srgbClr val="EBECEF"/>
                </a:solidFill>
                <a:latin typeface="Epilogue" pitchFamily="34" charset="0"/>
                <a:ea typeface="Epilogue" pitchFamily="34" charset="-122"/>
                <a:cs typeface="Epilogue" pitchFamily="34" charset="-120"/>
              </a:rPr>
              <a:t> average purchase</a:t>
            </a:r>
            <a:endParaRPr lang="en-US" sz="1550" dirty="0"/>
          </a:p>
        </p:txBody>
      </p:sp>
      <p:sp>
        <p:nvSpPr>
          <p:cNvPr id="7" name="Text 4"/>
          <p:cNvSpPr/>
          <p:nvPr/>
        </p:nvSpPr>
        <p:spPr>
          <a:xfrm>
            <a:off x="1015008" y="3618190"/>
            <a:ext cx="3093720" cy="635079"/>
          </a:xfrm>
          <a:prstGeom prst="rect">
            <a:avLst/>
          </a:prstGeom>
          <a:noFill/>
          <a:ln/>
        </p:spPr>
        <p:txBody>
          <a:bodyPr wrap="square" lIns="0" tIns="0" rIns="0" bIns="0" rtlCol="0" anchor="t"/>
          <a:lstStyle/>
          <a:p>
            <a:pPr algn="l" indent="0" marL="0">
              <a:lnSpc>
                <a:spcPts val="2500"/>
              </a:lnSpc>
              <a:buNone/>
            </a:pPr>
            <a:r>
              <a:rPr lang="en-US" sz="1550" dirty="0">
                <a:solidFill>
                  <a:srgbClr val="EBECEF"/>
                </a:solidFill>
                <a:latin typeface="Epilogue" pitchFamily="34" charset="0"/>
                <a:ea typeface="Epilogue" pitchFamily="34" charset="-122"/>
                <a:cs typeface="Epilogue" pitchFamily="34" charset="-120"/>
              </a:rPr>
              <a:t>Higher spending customers prefer faster delivery options</a:t>
            </a:r>
            <a:endParaRPr lang="en-US" sz="1550" dirty="0"/>
          </a:p>
        </p:txBody>
      </p:sp>
      <p:sp>
        <p:nvSpPr>
          <p:cNvPr id="8" name="Shape 5"/>
          <p:cNvSpPr/>
          <p:nvPr/>
        </p:nvSpPr>
        <p:spPr>
          <a:xfrm>
            <a:off x="793790" y="4672846"/>
            <a:ext cx="3536156" cy="2082165"/>
          </a:xfrm>
          <a:prstGeom prst="roundRect">
            <a:avLst>
              <a:gd name="adj" fmla="val 4003"/>
            </a:avLst>
          </a:prstGeom>
          <a:solidFill>
            <a:srgbClr val="080E26"/>
          </a:solidFill>
          <a:ln w="22860">
            <a:solidFill>
              <a:srgbClr val="414A70"/>
            </a:solidFill>
            <a:prstDash val="solid"/>
          </a:ln>
        </p:spPr>
      </p:sp>
      <p:sp>
        <p:nvSpPr>
          <p:cNvPr id="9" name="Text 6"/>
          <p:cNvSpPr/>
          <p:nvPr/>
        </p:nvSpPr>
        <p:spPr>
          <a:xfrm>
            <a:off x="1015008" y="4894064"/>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EBECEF"/>
                </a:solidFill>
                <a:latin typeface="Fraunces Medium" pitchFamily="34" charset="0"/>
                <a:ea typeface="Fraunces Medium" pitchFamily="34" charset="-122"/>
                <a:cs typeface="Fraunces Medium" pitchFamily="34" charset="-120"/>
              </a:rPr>
              <a:t>Standard Shipping</a:t>
            </a:r>
            <a:endParaRPr lang="en-US" sz="1950" dirty="0"/>
          </a:p>
        </p:txBody>
      </p:sp>
      <p:sp>
        <p:nvSpPr>
          <p:cNvPr id="10" name="Text 7"/>
          <p:cNvSpPr/>
          <p:nvPr/>
        </p:nvSpPr>
        <p:spPr>
          <a:xfrm>
            <a:off x="1015008" y="5402580"/>
            <a:ext cx="3093720" cy="317540"/>
          </a:xfrm>
          <a:prstGeom prst="rect">
            <a:avLst/>
          </a:prstGeom>
          <a:noFill/>
          <a:ln/>
        </p:spPr>
        <p:txBody>
          <a:bodyPr wrap="none" lIns="0" tIns="0" rIns="0" bIns="0" rtlCol="0" anchor="t"/>
          <a:lstStyle/>
          <a:p>
            <a:pPr algn="l" indent="0" marL="0">
              <a:lnSpc>
                <a:spcPts val="2500"/>
              </a:lnSpc>
              <a:buNone/>
            </a:pPr>
            <a:r>
              <a:rPr lang="en-US" sz="1550" b="1" dirty="0">
                <a:solidFill>
                  <a:srgbClr val="EBECEF"/>
                </a:solidFill>
                <a:latin typeface="Epilogue" pitchFamily="34" charset="0"/>
                <a:ea typeface="Epilogue" pitchFamily="34" charset="-122"/>
                <a:cs typeface="Epilogue" pitchFamily="34" charset="-120"/>
              </a:rPr>
              <a:t>$58.46</a:t>
            </a:r>
            <a:pPr algn="l" indent="0" marL="0">
              <a:lnSpc>
                <a:spcPts val="2500"/>
              </a:lnSpc>
              <a:buNone/>
            </a:pPr>
            <a:r>
              <a:rPr lang="en-US" sz="1550" dirty="0">
                <a:solidFill>
                  <a:srgbClr val="EBECEF"/>
                </a:solidFill>
                <a:latin typeface="Epilogue" pitchFamily="34" charset="0"/>
                <a:ea typeface="Epilogue" pitchFamily="34" charset="-122"/>
                <a:cs typeface="Epilogue" pitchFamily="34" charset="-120"/>
              </a:rPr>
              <a:t> average purchase</a:t>
            </a:r>
            <a:endParaRPr lang="en-US" sz="1550" dirty="0"/>
          </a:p>
        </p:txBody>
      </p:sp>
      <p:sp>
        <p:nvSpPr>
          <p:cNvPr id="11" name="Text 8"/>
          <p:cNvSpPr/>
          <p:nvPr/>
        </p:nvSpPr>
        <p:spPr>
          <a:xfrm>
            <a:off x="1015008" y="5898713"/>
            <a:ext cx="3093720" cy="635079"/>
          </a:xfrm>
          <a:prstGeom prst="rect">
            <a:avLst/>
          </a:prstGeom>
          <a:noFill/>
          <a:ln/>
        </p:spPr>
        <p:txBody>
          <a:bodyPr wrap="square" lIns="0" tIns="0" rIns="0" bIns="0" rtlCol="0" anchor="t"/>
          <a:lstStyle/>
          <a:p>
            <a:pPr algn="l" indent="0" marL="0">
              <a:lnSpc>
                <a:spcPts val="2500"/>
              </a:lnSpc>
              <a:buNone/>
            </a:pPr>
            <a:r>
              <a:rPr lang="en-US" sz="1550" dirty="0">
                <a:solidFill>
                  <a:srgbClr val="EBECEF"/>
                </a:solidFill>
                <a:latin typeface="Epilogue" pitchFamily="34" charset="0"/>
                <a:ea typeface="Epilogue" pitchFamily="34" charset="-122"/>
                <a:cs typeface="Epilogue" pitchFamily="34" charset="-120"/>
              </a:rPr>
              <a:t>Slightly lower average but represents majority of orders</a:t>
            </a:r>
            <a:endParaRPr lang="en-US" sz="1550" dirty="0"/>
          </a:p>
        </p:txBody>
      </p:sp>
      <p:sp>
        <p:nvSpPr>
          <p:cNvPr id="12" name="Text 9"/>
          <p:cNvSpPr/>
          <p:nvPr/>
        </p:nvSpPr>
        <p:spPr>
          <a:xfrm>
            <a:off x="4821674" y="2367439"/>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FFFFFF"/>
                </a:solidFill>
                <a:latin typeface="Fraunces Medium" pitchFamily="34" charset="0"/>
                <a:ea typeface="Fraunces Medium" pitchFamily="34" charset="-122"/>
                <a:cs typeface="Fraunces Medium" pitchFamily="34" charset="-120"/>
              </a:rPr>
              <a:t>Key Insights</a:t>
            </a:r>
            <a:endParaRPr lang="en-US" sz="1950" dirty="0"/>
          </a:p>
        </p:txBody>
      </p:sp>
      <p:sp>
        <p:nvSpPr>
          <p:cNvPr id="13" name="Text 10"/>
          <p:cNvSpPr/>
          <p:nvPr/>
        </p:nvSpPr>
        <p:spPr>
          <a:xfrm>
            <a:off x="4821674" y="2875955"/>
            <a:ext cx="3536156" cy="2222778"/>
          </a:xfrm>
          <a:prstGeom prst="rect">
            <a:avLst/>
          </a:prstGeom>
          <a:noFill/>
          <a:ln/>
        </p:spPr>
        <p:txBody>
          <a:bodyPr wrap="square" lIns="0" tIns="0" rIns="0" bIns="0" rtlCol="0" anchor="t"/>
          <a:lstStyle/>
          <a:p>
            <a:pPr algn="l" indent="0" marL="0">
              <a:lnSpc>
                <a:spcPts val="2500"/>
              </a:lnSpc>
              <a:buNone/>
            </a:pPr>
            <a:r>
              <a:rPr lang="en-US" sz="1550" dirty="0">
                <a:solidFill>
                  <a:srgbClr val="EBECEF"/>
                </a:solidFill>
                <a:latin typeface="Epilogue" pitchFamily="34" charset="0"/>
                <a:ea typeface="Epilogue" pitchFamily="34" charset="-122"/>
                <a:cs typeface="Epilogue" pitchFamily="34" charset="-120"/>
              </a:rPr>
              <a:t>Express shipping users spend $2.02 more on average, indicating a correlation between urgency and purchase value. This presents an opportunity to promote premium shipping options to increase overall transaction values.</a:t>
            </a:r>
            <a:endParaRPr lang="en-US" sz="1550" dirty="0"/>
          </a:p>
        </p:txBody>
      </p:sp>
      <p:sp>
        <p:nvSpPr>
          <p:cNvPr id="14" name="Text 11"/>
          <p:cNvSpPr/>
          <p:nvPr/>
        </p:nvSpPr>
        <p:spPr>
          <a:xfrm>
            <a:off x="4821674" y="5277326"/>
            <a:ext cx="3536156" cy="1270159"/>
          </a:xfrm>
          <a:prstGeom prst="rect">
            <a:avLst/>
          </a:prstGeom>
          <a:noFill/>
          <a:ln/>
        </p:spPr>
        <p:txBody>
          <a:bodyPr wrap="square" lIns="0" tIns="0" rIns="0" bIns="0" rtlCol="0" anchor="t"/>
          <a:lstStyle/>
          <a:p>
            <a:pPr algn="l" indent="0" marL="0">
              <a:lnSpc>
                <a:spcPts val="2500"/>
              </a:lnSpc>
              <a:buNone/>
            </a:pPr>
            <a:r>
              <a:rPr lang="en-US" sz="1550" dirty="0">
                <a:solidFill>
                  <a:srgbClr val="EBECEF"/>
                </a:solidFill>
                <a:latin typeface="Epilogue" pitchFamily="34" charset="0"/>
                <a:ea typeface="Epilogue" pitchFamily="34" charset="-122"/>
                <a:cs typeface="Epilogue" pitchFamily="34" charset="-120"/>
              </a:rPr>
              <a:t>Shipping preferences vary across customer segments, with loyal customers more likely to choose express options.</a:t>
            </a:r>
            <a:endParaRPr lang="en-US" sz="15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05922" y="486608"/>
            <a:ext cx="5097066" cy="551498"/>
          </a:xfrm>
          <a:prstGeom prst="rect">
            <a:avLst/>
          </a:prstGeom>
          <a:noFill/>
          <a:ln/>
        </p:spPr>
        <p:txBody>
          <a:bodyPr wrap="none" lIns="0" tIns="0" rIns="0" bIns="0" rtlCol="0" anchor="t"/>
          <a:lstStyle/>
          <a:p>
            <a:pPr algn="l" indent="0" marL="0">
              <a:lnSpc>
                <a:spcPts val="4300"/>
              </a:lnSpc>
              <a:buNone/>
            </a:pPr>
            <a:r>
              <a:rPr lang="en-US" sz="3450" dirty="0">
                <a:solidFill>
                  <a:srgbClr val="FFFFFF"/>
                </a:solidFill>
                <a:latin typeface="Fraunces Medium" pitchFamily="34" charset="0"/>
                <a:ea typeface="Fraunces Medium" pitchFamily="34" charset="-122"/>
                <a:cs typeface="Fraunces Medium" pitchFamily="34" charset="-120"/>
              </a:rPr>
              <a:t>Customer Segmentation</a:t>
            </a:r>
            <a:endParaRPr lang="en-US" sz="3450" dirty="0"/>
          </a:p>
        </p:txBody>
      </p:sp>
      <p:pic>
        <p:nvPicPr>
          <p:cNvPr id="3" name="Image 0" descr="preencoded.png">    </p:cNvPr>
          <p:cNvPicPr>
            <a:picLocks noChangeAspect="1"/>
          </p:cNvPicPr>
          <p:nvPr/>
        </p:nvPicPr>
        <p:blipFill>
          <a:blip r:embed="rId1"/>
          <a:stretch>
            <a:fillRect/>
          </a:stretch>
        </p:blipFill>
        <p:spPr>
          <a:xfrm>
            <a:off x="2920008" y="1391007"/>
            <a:ext cx="2180987" cy="1016794"/>
          </a:xfrm>
          <a:prstGeom prst="rect">
            <a:avLst/>
          </a:prstGeom>
        </p:spPr>
      </p:pic>
      <p:pic>
        <p:nvPicPr>
          <p:cNvPr id="4" name="Image 1" descr="preencoded.png">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886319" y="1901190"/>
            <a:ext cx="248126" cy="248126"/>
          </a:xfrm>
          <a:prstGeom prst="rect">
            <a:avLst/>
          </a:prstGeom>
        </p:spPr>
      </p:pic>
      <p:sp>
        <p:nvSpPr>
          <p:cNvPr id="5" name="Text 1"/>
          <p:cNvSpPr/>
          <p:nvPr/>
        </p:nvSpPr>
        <p:spPr>
          <a:xfrm>
            <a:off x="5277445" y="1567458"/>
            <a:ext cx="1382673" cy="275749"/>
          </a:xfrm>
          <a:prstGeom prst="rect">
            <a:avLst/>
          </a:prstGeom>
          <a:noFill/>
          <a:ln/>
        </p:spPr>
        <p:txBody>
          <a:bodyPr wrap="none" lIns="0" tIns="0" rIns="0" bIns="0" rtlCol="0" anchor="t"/>
          <a:lstStyle/>
          <a:p>
            <a:pPr algn="l" indent="0" marL="0">
              <a:lnSpc>
                <a:spcPts val="2150"/>
              </a:lnSpc>
              <a:buNone/>
            </a:pPr>
            <a:r>
              <a:rPr lang="en-US" sz="1700" dirty="0">
                <a:solidFill>
                  <a:srgbClr val="EBECEF"/>
                </a:solidFill>
                <a:latin typeface="Fraunces Medium" pitchFamily="34" charset="0"/>
                <a:ea typeface="Fraunces Medium" pitchFamily="34" charset="-122"/>
                <a:cs typeface="Fraunces Medium" pitchFamily="34" charset="-120"/>
              </a:rPr>
              <a:t>Loyal</a:t>
            </a:r>
            <a:endParaRPr lang="en-US" sz="1700" dirty="0"/>
          </a:p>
        </p:txBody>
      </p:sp>
      <p:sp>
        <p:nvSpPr>
          <p:cNvPr id="6" name="Text 2"/>
          <p:cNvSpPr/>
          <p:nvPr/>
        </p:nvSpPr>
        <p:spPr>
          <a:xfrm>
            <a:off x="5277445" y="1949053"/>
            <a:ext cx="1382673" cy="282297"/>
          </a:xfrm>
          <a:prstGeom prst="rect">
            <a:avLst/>
          </a:prstGeom>
          <a:noFill/>
          <a:ln/>
        </p:spPr>
        <p:txBody>
          <a:bodyPr wrap="none" lIns="0" tIns="0" rIns="0" bIns="0" rtlCol="0" anchor="t"/>
          <a:lstStyle/>
          <a:p>
            <a:pPr algn="l" indent="0" marL="0">
              <a:lnSpc>
                <a:spcPts val="2200"/>
              </a:lnSpc>
              <a:buNone/>
            </a:pPr>
            <a:r>
              <a:rPr lang="en-US" sz="1350" dirty="0">
                <a:solidFill>
                  <a:srgbClr val="EBECEF"/>
                </a:solidFill>
                <a:latin typeface="Epilogue" pitchFamily="34" charset="0"/>
                <a:ea typeface="Epilogue" pitchFamily="34" charset="-122"/>
                <a:cs typeface="Epilogue" pitchFamily="34" charset="-120"/>
              </a:rPr>
              <a:t>3,116 customers</a:t>
            </a:r>
            <a:endParaRPr lang="en-US" sz="1350" dirty="0"/>
          </a:p>
        </p:txBody>
      </p:sp>
      <p:sp>
        <p:nvSpPr>
          <p:cNvPr id="7" name="Shape 3"/>
          <p:cNvSpPr/>
          <p:nvPr/>
        </p:nvSpPr>
        <p:spPr>
          <a:xfrm>
            <a:off x="5145048" y="2420303"/>
            <a:ext cx="8735378" cy="11430"/>
          </a:xfrm>
          <a:prstGeom prst="roundRect">
            <a:avLst>
              <a:gd name="adj" fmla="val 648562"/>
            </a:avLst>
          </a:prstGeom>
          <a:solidFill>
            <a:srgbClr val="414A70"/>
          </a:solidFill>
          <a:ln/>
        </p:spPr>
      </p:sp>
      <p:pic>
        <p:nvPicPr>
          <p:cNvPr id="8" name="Image 2" descr="preencoded.png">    </p:cNvPr>
          <p:cNvPicPr>
            <a:picLocks noChangeAspect="1"/>
          </p:cNvPicPr>
          <p:nvPr/>
        </p:nvPicPr>
        <p:blipFill>
          <a:blip r:embed="rId4"/>
          <a:stretch>
            <a:fillRect/>
          </a:stretch>
        </p:blipFill>
        <p:spPr>
          <a:xfrm>
            <a:off x="1829395" y="2451854"/>
            <a:ext cx="4362093" cy="1016794"/>
          </a:xfrm>
          <a:prstGeom prst="rect">
            <a:avLst/>
          </a:prstGeom>
        </p:spPr>
      </p:pic>
      <p:pic>
        <p:nvPicPr>
          <p:cNvPr id="9" name="Image 3" descr="preencoded.pn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886319" y="2836069"/>
            <a:ext cx="248126" cy="248126"/>
          </a:xfrm>
          <a:prstGeom prst="rect">
            <a:avLst/>
          </a:prstGeom>
        </p:spPr>
      </p:pic>
      <p:sp>
        <p:nvSpPr>
          <p:cNvPr id="10" name="Text 4"/>
          <p:cNvSpPr/>
          <p:nvPr/>
        </p:nvSpPr>
        <p:spPr>
          <a:xfrm>
            <a:off x="6367939" y="2628305"/>
            <a:ext cx="1249442" cy="275749"/>
          </a:xfrm>
          <a:prstGeom prst="rect">
            <a:avLst/>
          </a:prstGeom>
          <a:noFill/>
          <a:ln/>
        </p:spPr>
        <p:txBody>
          <a:bodyPr wrap="none" lIns="0" tIns="0" rIns="0" bIns="0" rtlCol="0" anchor="t"/>
          <a:lstStyle/>
          <a:p>
            <a:pPr algn="l" indent="0" marL="0">
              <a:lnSpc>
                <a:spcPts val="2150"/>
              </a:lnSpc>
              <a:buNone/>
            </a:pPr>
            <a:r>
              <a:rPr lang="en-US" sz="1700" dirty="0">
                <a:solidFill>
                  <a:srgbClr val="EBECEF"/>
                </a:solidFill>
                <a:latin typeface="Fraunces Medium" pitchFamily="34" charset="0"/>
                <a:ea typeface="Fraunces Medium" pitchFamily="34" charset="-122"/>
                <a:cs typeface="Fraunces Medium" pitchFamily="34" charset="-120"/>
              </a:rPr>
              <a:t>Returning</a:t>
            </a:r>
            <a:endParaRPr lang="en-US" sz="1700" dirty="0"/>
          </a:p>
        </p:txBody>
      </p:sp>
      <p:sp>
        <p:nvSpPr>
          <p:cNvPr id="11" name="Text 5"/>
          <p:cNvSpPr/>
          <p:nvPr/>
        </p:nvSpPr>
        <p:spPr>
          <a:xfrm>
            <a:off x="6367939" y="3009900"/>
            <a:ext cx="1249442" cy="282297"/>
          </a:xfrm>
          <a:prstGeom prst="rect">
            <a:avLst/>
          </a:prstGeom>
          <a:noFill/>
          <a:ln/>
        </p:spPr>
        <p:txBody>
          <a:bodyPr wrap="none" lIns="0" tIns="0" rIns="0" bIns="0" rtlCol="0" anchor="t"/>
          <a:lstStyle/>
          <a:p>
            <a:pPr algn="l" indent="0" marL="0">
              <a:lnSpc>
                <a:spcPts val="2200"/>
              </a:lnSpc>
              <a:buNone/>
            </a:pPr>
            <a:r>
              <a:rPr lang="en-US" sz="1350" dirty="0">
                <a:solidFill>
                  <a:srgbClr val="EBECEF"/>
                </a:solidFill>
                <a:latin typeface="Epilogue" pitchFamily="34" charset="0"/>
                <a:ea typeface="Epilogue" pitchFamily="34" charset="-122"/>
                <a:cs typeface="Epilogue" pitchFamily="34" charset="-120"/>
              </a:rPr>
              <a:t>701 customers</a:t>
            </a:r>
            <a:endParaRPr lang="en-US" sz="1350" dirty="0"/>
          </a:p>
        </p:txBody>
      </p:sp>
      <p:sp>
        <p:nvSpPr>
          <p:cNvPr id="12" name="Shape 6"/>
          <p:cNvSpPr/>
          <p:nvPr/>
        </p:nvSpPr>
        <p:spPr>
          <a:xfrm>
            <a:off x="6235541" y="3481149"/>
            <a:ext cx="7644884" cy="11430"/>
          </a:xfrm>
          <a:prstGeom prst="roundRect">
            <a:avLst>
              <a:gd name="adj" fmla="val 648562"/>
            </a:avLst>
          </a:prstGeom>
          <a:solidFill>
            <a:srgbClr val="414A70"/>
          </a:solidFill>
          <a:ln/>
        </p:spPr>
      </p:sp>
      <p:pic>
        <p:nvPicPr>
          <p:cNvPr id="13" name="Image 4" descr="preencoded.png">    </p:cNvPr>
          <p:cNvPicPr>
            <a:picLocks noChangeAspect="1"/>
          </p:cNvPicPr>
          <p:nvPr/>
        </p:nvPicPr>
        <p:blipFill>
          <a:blip r:embed="rId7"/>
          <a:stretch>
            <a:fillRect/>
          </a:stretch>
        </p:blipFill>
        <p:spPr>
          <a:xfrm>
            <a:off x="738902" y="3512701"/>
            <a:ext cx="6543080" cy="1016794"/>
          </a:xfrm>
          <a:prstGeom prst="rect">
            <a:avLst/>
          </a:prstGeom>
        </p:spPr>
      </p:pic>
      <p:pic>
        <p:nvPicPr>
          <p:cNvPr id="14" name="Image 5" descr="preencoded.png">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3886319" y="3896916"/>
            <a:ext cx="248126" cy="248126"/>
          </a:xfrm>
          <a:prstGeom prst="rect">
            <a:avLst/>
          </a:prstGeom>
        </p:spPr>
      </p:pic>
      <p:sp>
        <p:nvSpPr>
          <p:cNvPr id="15" name="Text 7"/>
          <p:cNvSpPr/>
          <p:nvPr/>
        </p:nvSpPr>
        <p:spPr>
          <a:xfrm>
            <a:off x="7458432" y="3689152"/>
            <a:ext cx="1195030" cy="275749"/>
          </a:xfrm>
          <a:prstGeom prst="rect">
            <a:avLst/>
          </a:prstGeom>
          <a:noFill/>
          <a:ln/>
        </p:spPr>
        <p:txBody>
          <a:bodyPr wrap="none" lIns="0" tIns="0" rIns="0" bIns="0" rtlCol="0" anchor="t"/>
          <a:lstStyle/>
          <a:p>
            <a:pPr algn="l" indent="0" marL="0">
              <a:lnSpc>
                <a:spcPts val="2150"/>
              </a:lnSpc>
              <a:buNone/>
            </a:pPr>
            <a:r>
              <a:rPr lang="en-US" sz="1700" dirty="0">
                <a:solidFill>
                  <a:srgbClr val="EBECEF"/>
                </a:solidFill>
                <a:latin typeface="Fraunces Medium" pitchFamily="34" charset="0"/>
                <a:ea typeface="Fraunces Medium" pitchFamily="34" charset="-122"/>
                <a:cs typeface="Fraunces Medium" pitchFamily="34" charset="-120"/>
              </a:rPr>
              <a:t>New</a:t>
            </a:r>
            <a:endParaRPr lang="en-US" sz="1700" dirty="0"/>
          </a:p>
        </p:txBody>
      </p:sp>
      <p:sp>
        <p:nvSpPr>
          <p:cNvPr id="16" name="Text 8"/>
          <p:cNvSpPr/>
          <p:nvPr/>
        </p:nvSpPr>
        <p:spPr>
          <a:xfrm>
            <a:off x="7458432" y="4070747"/>
            <a:ext cx="1195030" cy="282297"/>
          </a:xfrm>
          <a:prstGeom prst="rect">
            <a:avLst/>
          </a:prstGeom>
          <a:noFill/>
          <a:ln/>
        </p:spPr>
        <p:txBody>
          <a:bodyPr wrap="none" lIns="0" tIns="0" rIns="0" bIns="0" rtlCol="0" anchor="t"/>
          <a:lstStyle/>
          <a:p>
            <a:pPr algn="l" indent="0" marL="0">
              <a:lnSpc>
                <a:spcPts val="2200"/>
              </a:lnSpc>
              <a:buNone/>
            </a:pPr>
            <a:r>
              <a:rPr lang="en-US" sz="1350" dirty="0">
                <a:solidFill>
                  <a:srgbClr val="EBECEF"/>
                </a:solidFill>
                <a:latin typeface="Epilogue" pitchFamily="34" charset="0"/>
                <a:ea typeface="Epilogue" pitchFamily="34" charset="-122"/>
                <a:cs typeface="Epilogue" pitchFamily="34" charset="-120"/>
              </a:rPr>
              <a:t>83 customers</a:t>
            </a:r>
            <a:endParaRPr lang="en-US" sz="1350" dirty="0"/>
          </a:p>
        </p:txBody>
      </p:sp>
      <p:sp>
        <p:nvSpPr>
          <p:cNvPr id="17" name="Text 9"/>
          <p:cNvSpPr/>
          <p:nvPr/>
        </p:nvSpPr>
        <p:spPr>
          <a:xfrm>
            <a:off x="705922" y="4727972"/>
            <a:ext cx="13218557" cy="564594"/>
          </a:xfrm>
          <a:prstGeom prst="rect">
            <a:avLst/>
          </a:prstGeom>
          <a:noFill/>
          <a:ln/>
        </p:spPr>
        <p:txBody>
          <a:bodyPr wrap="square" lIns="0" tIns="0" rIns="0" bIns="0" rtlCol="0" anchor="t"/>
          <a:lstStyle/>
          <a:p>
            <a:pPr algn="l" indent="0" marL="0">
              <a:lnSpc>
                <a:spcPts val="2200"/>
              </a:lnSpc>
              <a:buNone/>
            </a:pPr>
            <a:r>
              <a:rPr lang="en-US" sz="1350" dirty="0">
                <a:solidFill>
                  <a:srgbClr val="EBECEF"/>
                </a:solidFill>
                <a:latin typeface="Epilogue" pitchFamily="34" charset="0"/>
                <a:ea typeface="Epilogue" pitchFamily="34" charset="-122"/>
                <a:cs typeface="Epilogue" pitchFamily="34" charset="-120"/>
              </a:rPr>
              <a:t>Customer segmentation based on purchase history reveals a strong loyal customer base representing 80% of all customers. This indicates successful retention strategies, though the small new customer segment (2%) suggests opportunities for acquisition growth.</a:t>
            </a:r>
            <a:endParaRPr lang="en-US" sz="1350" dirty="0"/>
          </a:p>
        </p:txBody>
      </p:sp>
      <p:sp>
        <p:nvSpPr>
          <p:cNvPr id="18" name="Text 10"/>
          <p:cNvSpPr/>
          <p:nvPr/>
        </p:nvSpPr>
        <p:spPr>
          <a:xfrm>
            <a:off x="705922" y="5557242"/>
            <a:ext cx="2287191" cy="275749"/>
          </a:xfrm>
          <a:prstGeom prst="rect">
            <a:avLst/>
          </a:prstGeom>
          <a:noFill/>
          <a:ln/>
        </p:spPr>
        <p:txBody>
          <a:bodyPr wrap="none" lIns="0" tIns="0" rIns="0" bIns="0" rtlCol="0" anchor="t"/>
          <a:lstStyle/>
          <a:p>
            <a:pPr algn="l" indent="0" marL="0">
              <a:lnSpc>
                <a:spcPts val="2150"/>
              </a:lnSpc>
              <a:buNone/>
            </a:pPr>
            <a:r>
              <a:rPr lang="en-US" sz="1700" dirty="0">
                <a:solidFill>
                  <a:srgbClr val="FFFFFF"/>
                </a:solidFill>
                <a:latin typeface="Fraunces Medium" pitchFamily="34" charset="0"/>
                <a:ea typeface="Fraunces Medium" pitchFamily="34" charset="-122"/>
                <a:cs typeface="Fraunces Medium" pitchFamily="34" charset="-120"/>
              </a:rPr>
              <a:t>Subscription Analysis</a:t>
            </a:r>
            <a:endParaRPr lang="en-US" sz="1700" dirty="0"/>
          </a:p>
        </p:txBody>
      </p:sp>
      <p:sp>
        <p:nvSpPr>
          <p:cNvPr id="19" name="Text 11"/>
          <p:cNvSpPr/>
          <p:nvPr/>
        </p:nvSpPr>
        <p:spPr>
          <a:xfrm>
            <a:off x="705922" y="6256496"/>
            <a:ext cx="6394013" cy="564594"/>
          </a:xfrm>
          <a:prstGeom prst="rect">
            <a:avLst/>
          </a:prstGeom>
          <a:noFill/>
          <a:ln/>
        </p:spPr>
        <p:txBody>
          <a:bodyPr wrap="square" lIns="0" tIns="0" rIns="0" bIns="0" rtlCol="0" anchor="t"/>
          <a:lstStyle/>
          <a:p>
            <a:pPr algn="l" indent="0" marL="0">
              <a:lnSpc>
                <a:spcPts val="2200"/>
              </a:lnSpc>
              <a:buNone/>
            </a:pPr>
            <a:r>
              <a:rPr lang="en-US" sz="1350" b="1" dirty="0">
                <a:solidFill>
                  <a:srgbClr val="EBECEF"/>
                </a:solidFill>
                <a:latin typeface="Epilogue" pitchFamily="34" charset="0"/>
                <a:ea typeface="Epilogue" pitchFamily="34" charset="-122"/>
                <a:cs typeface="Epilogue" pitchFamily="34" charset="-120"/>
              </a:rPr>
              <a:t>Subscribers:</a:t>
            </a:r>
            <a:pPr algn="l" indent="0" marL="0">
              <a:lnSpc>
                <a:spcPts val="2200"/>
              </a:lnSpc>
              <a:buNone/>
            </a:pPr>
            <a:r>
              <a:rPr lang="en-US" sz="1350" dirty="0">
                <a:solidFill>
                  <a:srgbClr val="EBECEF"/>
                </a:solidFill>
                <a:latin typeface="Epilogue" pitchFamily="34" charset="0"/>
                <a:ea typeface="Epilogue" pitchFamily="34" charset="-122"/>
                <a:cs typeface="Epilogue" pitchFamily="34" charset="-120"/>
              </a:rPr>
              <a:t> 1,053 customers with $59.49 average spend generating $62,645 total revenue</a:t>
            </a:r>
            <a:endParaRPr lang="en-US" sz="1350" dirty="0"/>
          </a:p>
        </p:txBody>
      </p:sp>
      <p:sp>
        <p:nvSpPr>
          <p:cNvPr id="20" name="Text 12"/>
          <p:cNvSpPr/>
          <p:nvPr/>
        </p:nvSpPr>
        <p:spPr>
          <a:xfrm>
            <a:off x="7538085" y="6256496"/>
            <a:ext cx="6394013" cy="564594"/>
          </a:xfrm>
          <a:prstGeom prst="rect">
            <a:avLst/>
          </a:prstGeom>
          <a:noFill/>
          <a:ln/>
        </p:spPr>
        <p:txBody>
          <a:bodyPr wrap="square" lIns="0" tIns="0" rIns="0" bIns="0" rtlCol="0" anchor="t"/>
          <a:lstStyle/>
          <a:p>
            <a:pPr algn="l" indent="0" marL="0">
              <a:lnSpc>
                <a:spcPts val="2200"/>
              </a:lnSpc>
              <a:buNone/>
            </a:pPr>
            <a:r>
              <a:rPr lang="en-US" sz="1350" b="1" dirty="0">
                <a:solidFill>
                  <a:srgbClr val="EBECEF"/>
                </a:solidFill>
                <a:latin typeface="Epilogue" pitchFamily="34" charset="0"/>
                <a:ea typeface="Epilogue" pitchFamily="34" charset="-122"/>
                <a:cs typeface="Epilogue" pitchFamily="34" charset="-120"/>
              </a:rPr>
              <a:t>Non-Subscribers:</a:t>
            </a:r>
            <a:pPr algn="l" indent="0" marL="0">
              <a:lnSpc>
                <a:spcPts val="2200"/>
              </a:lnSpc>
              <a:buNone/>
            </a:pPr>
            <a:r>
              <a:rPr lang="en-US" sz="1350" dirty="0">
                <a:solidFill>
                  <a:srgbClr val="EBECEF"/>
                </a:solidFill>
                <a:latin typeface="Epilogue" pitchFamily="34" charset="0"/>
                <a:ea typeface="Epilogue" pitchFamily="34" charset="-122"/>
                <a:cs typeface="Epilogue" pitchFamily="34" charset="-120"/>
              </a:rPr>
              <a:t> 2,847 customers with $59.87 average spend generating $170,436 total revenue</a:t>
            </a:r>
            <a:endParaRPr lang="en-US" sz="1350" dirty="0"/>
          </a:p>
        </p:txBody>
      </p:sp>
      <p:sp>
        <p:nvSpPr>
          <p:cNvPr id="21" name="Text 13"/>
          <p:cNvSpPr/>
          <p:nvPr/>
        </p:nvSpPr>
        <p:spPr>
          <a:xfrm>
            <a:off x="705922" y="7178397"/>
            <a:ext cx="13218557" cy="564594"/>
          </a:xfrm>
          <a:prstGeom prst="rect">
            <a:avLst/>
          </a:prstGeom>
          <a:noFill/>
          <a:ln/>
        </p:spPr>
        <p:txBody>
          <a:bodyPr wrap="square" lIns="0" tIns="0" rIns="0" bIns="0" rtlCol="0" anchor="t"/>
          <a:lstStyle/>
          <a:p>
            <a:pPr algn="l" indent="0" marL="0">
              <a:lnSpc>
                <a:spcPts val="2200"/>
              </a:lnSpc>
              <a:buNone/>
            </a:pPr>
            <a:r>
              <a:rPr lang="en-US" sz="1350" dirty="0">
                <a:solidFill>
                  <a:srgbClr val="EBECEF"/>
                </a:solidFill>
                <a:latin typeface="Epilogue" pitchFamily="34" charset="0"/>
                <a:ea typeface="Epilogue" pitchFamily="34" charset="-122"/>
                <a:cs typeface="Epilogue" pitchFamily="34" charset="-120"/>
              </a:rPr>
              <a:t>Among repeat buyers with more than 5 purchases, 958 are subscribers while 2,518 are not, indicating significant opportunity to convert loyal customers into subscribers.</a:t>
            </a:r>
            <a:endParaRPr lang="en-US" sz="13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739259"/>
            <a:ext cx="7336393" cy="620078"/>
          </a:xfrm>
          <a:prstGeom prst="rect">
            <a:avLst/>
          </a:prstGeom>
          <a:noFill/>
          <a:ln/>
        </p:spPr>
        <p:txBody>
          <a:bodyPr wrap="none" lIns="0" tIns="0" rIns="0" bIns="0" rtlCol="0" anchor="t"/>
          <a:lstStyle/>
          <a:p>
            <a:pPr algn="l" indent="0" marL="0">
              <a:lnSpc>
                <a:spcPts val="4850"/>
              </a:lnSpc>
              <a:buNone/>
            </a:pPr>
            <a:r>
              <a:rPr lang="en-US" sz="3900" dirty="0">
                <a:solidFill>
                  <a:srgbClr val="FFFFFF"/>
                </a:solidFill>
                <a:latin typeface="Fraunces Medium" pitchFamily="34" charset="0"/>
                <a:ea typeface="Fraunces Medium" pitchFamily="34" charset="-122"/>
                <a:cs typeface="Fraunces Medium" pitchFamily="34" charset="-120"/>
              </a:rPr>
              <a:t>Interactive Dashboard Insights</a:t>
            </a:r>
            <a:endParaRPr lang="en-US" sz="3900" dirty="0"/>
          </a:p>
        </p:txBody>
      </p:sp>
      <p:sp>
        <p:nvSpPr>
          <p:cNvPr id="4" name="Text 1"/>
          <p:cNvSpPr/>
          <p:nvPr/>
        </p:nvSpPr>
        <p:spPr>
          <a:xfrm>
            <a:off x="793790" y="1656993"/>
            <a:ext cx="7556421" cy="1270159"/>
          </a:xfrm>
          <a:prstGeom prst="rect">
            <a:avLst/>
          </a:prstGeom>
          <a:noFill/>
          <a:ln/>
        </p:spPr>
        <p:txBody>
          <a:bodyPr wrap="square" lIns="0" tIns="0" rIns="0" bIns="0" rtlCol="0" anchor="t"/>
          <a:lstStyle/>
          <a:p>
            <a:pPr algn="l" indent="0" marL="0">
              <a:lnSpc>
                <a:spcPts val="2500"/>
              </a:lnSpc>
              <a:buNone/>
            </a:pPr>
            <a:r>
              <a:rPr lang="en-US" sz="1550" dirty="0">
                <a:solidFill>
                  <a:srgbClr val="EBECEF"/>
                </a:solidFill>
                <a:latin typeface="Epilogue" pitchFamily="34" charset="0"/>
                <a:ea typeface="Epilogue" pitchFamily="34" charset="-122"/>
                <a:cs typeface="Epilogue" pitchFamily="34" charset="-120"/>
              </a:rPr>
              <a:t>The Power BI dashboard provides real-time visualization of key metrics across customer behavior, revenue patterns, and product performance. Interactive filters enable stakeholders to explore data by subscription status, gender, category, and shipping type.</a:t>
            </a:r>
            <a:endParaRPr lang="en-US" sz="1550" dirty="0"/>
          </a:p>
        </p:txBody>
      </p:sp>
      <p:pic>
        <p:nvPicPr>
          <p:cNvPr id="5" name="Image 1" descr="preencoded.png">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93790" y="3150394"/>
            <a:ext cx="496133" cy="496133"/>
          </a:xfrm>
          <a:prstGeom prst="rect">
            <a:avLst/>
          </a:prstGeom>
        </p:spPr>
      </p:pic>
      <p:sp>
        <p:nvSpPr>
          <p:cNvPr id="6" name="Text 2"/>
          <p:cNvSpPr/>
          <p:nvPr/>
        </p:nvSpPr>
        <p:spPr>
          <a:xfrm>
            <a:off x="1537930" y="3268147"/>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EBECEF"/>
                </a:solidFill>
                <a:latin typeface="Fraunces Medium" pitchFamily="34" charset="0"/>
                <a:ea typeface="Fraunces Medium" pitchFamily="34" charset="-122"/>
                <a:cs typeface="Fraunces Medium" pitchFamily="34" charset="-120"/>
              </a:rPr>
              <a:t>Customer Metrics</a:t>
            </a:r>
            <a:endParaRPr lang="en-US" sz="1950" dirty="0"/>
          </a:p>
        </p:txBody>
      </p:sp>
      <p:sp>
        <p:nvSpPr>
          <p:cNvPr id="7" name="Text 3"/>
          <p:cNvSpPr/>
          <p:nvPr/>
        </p:nvSpPr>
        <p:spPr>
          <a:xfrm>
            <a:off x="1537930" y="3697367"/>
            <a:ext cx="6812280" cy="635079"/>
          </a:xfrm>
          <a:prstGeom prst="rect">
            <a:avLst/>
          </a:prstGeom>
          <a:noFill/>
          <a:ln/>
        </p:spPr>
        <p:txBody>
          <a:bodyPr wrap="square" lIns="0" tIns="0" rIns="0" bIns="0" rtlCol="0" anchor="t"/>
          <a:lstStyle/>
          <a:p>
            <a:pPr algn="l" indent="0" marL="0">
              <a:lnSpc>
                <a:spcPts val="2500"/>
              </a:lnSpc>
              <a:buNone/>
            </a:pPr>
            <a:r>
              <a:rPr lang="en-US" sz="1550" dirty="0">
                <a:solidFill>
                  <a:srgbClr val="EBECEF"/>
                </a:solidFill>
                <a:latin typeface="Epilogue" pitchFamily="34" charset="0"/>
                <a:ea typeface="Epilogue" pitchFamily="34" charset="-122"/>
                <a:cs typeface="Epilogue" pitchFamily="34" charset="-120"/>
              </a:rPr>
              <a:t>3,900 total customers with detailed demographic and behavioral tracking</a:t>
            </a:r>
            <a:endParaRPr lang="en-US" sz="1550" dirty="0"/>
          </a:p>
        </p:txBody>
      </p:sp>
      <p:pic>
        <p:nvPicPr>
          <p:cNvPr id="8" name="Image 2" descr="preencoded.png">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93790" y="4729282"/>
            <a:ext cx="496133" cy="496133"/>
          </a:xfrm>
          <a:prstGeom prst="rect">
            <a:avLst/>
          </a:prstGeom>
        </p:spPr>
      </p:pic>
      <p:sp>
        <p:nvSpPr>
          <p:cNvPr id="9" name="Text 4"/>
          <p:cNvSpPr/>
          <p:nvPr/>
        </p:nvSpPr>
        <p:spPr>
          <a:xfrm>
            <a:off x="1537930" y="4847034"/>
            <a:ext cx="2699028" cy="310158"/>
          </a:xfrm>
          <a:prstGeom prst="rect">
            <a:avLst/>
          </a:prstGeom>
          <a:noFill/>
          <a:ln/>
        </p:spPr>
        <p:txBody>
          <a:bodyPr wrap="none" lIns="0" tIns="0" rIns="0" bIns="0" rtlCol="0" anchor="t"/>
          <a:lstStyle/>
          <a:p>
            <a:pPr algn="l" indent="0" marL="0">
              <a:lnSpc>
                <a:spcPts val="2400"/>
              </a:lnSpc>
              <a:buNone/>
            </a:pPr>
            <a:r>
              <a:rPr lang="en-US" sz="1950" dirty="0">
                <a:solidFill>
                  <a:srgbClr val="EBECEF"/>
                </a:solidFill>
                <a:latin typeface="Fraunces Medium" pitchFamily="34" charset="0"/>
                <a:ea typeface="Fraunces Medium" pitchFamily="34" charset="-122"/>
                <a:cs typeface="Fraunces Medium" pitchFamily="34" charset="-120"/>
              </a:rPr>
              <a:t>Financial Performance</a:t>
            </a:r>
            <a:endParaRPr lang="en-US" sz="1950" dirty="0"/>
          </a:p>
        </p:txBody>
      </p:sp>
      <p:sp>
        <p:nvSpPr>
          <p:cNvPr id="10" name="Text 5"/>
          <p:cNvSpPr/>
          <p:nvPr/>
        </p:nvSpPr>
        <p:spPr>
          <a:xfrm>
            <a:off x="1537930" y="5276255"/>
            <a:ext cx="6812280" cy="635079"/>
          </a:xfrm>
          <a:prstGeom prst="rect">
            <a:avLst/>
          </a:prstGeom>
          <a:noFill/>
          <a:ln/>
        </p:spPr>
        <p:txBody>
          <a:bodyPr wrap="square" lIns="0" tIns="0" rIns="0" bIns="0" rtlCol="0" anchor="t"/>
          <a:lstStyle/>
          <a:p>
            <a:pPr algn="l" indent="0" marL="0">
              <a:lnSpc>
                <a:spcPts val="2500"/>
              </a:lnSpc>
              <a:buNone/>
            </a:pPr>
            <a:r>
              <a:rPr lang="en-US" sz="1550" dirty="0">
                <a:solidFill>
                  <a:srgbClr val="EBECEF"/>
                </a:solidFill>
                <a:latin typeface="Epilogue" pitchFamily="34" charset="0"/>
                <a:ea typeface="Epilogue" pitchFamily="34" charset="-122"/>
                <a:cs typeface="Epilogue" pitchFamily="34" charset="-120"/>
              </a:rPr>
              <a:t>$59.76 average purchase amount with revenue breakdowns by multiple dimensions</a:t>
            </a:r>
            <a:endParaRPr lang="en-US" sz="1550" dirty="0"/>
          </a:p>
        </p:txBody>
      </p:sp>
      <p:pic>
        <p:nvPicPr>
          <p:cNvPr id="11" name="Image 3" descr="preencoded.png">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793790" y="6308169"/>
            <a:ext cx="496133" cy="496133"/>
          </a:xfrm>
          <a:prstGeom prst="rect">
            <a:avLst/>
          </a:prstGeom>
        </p:spPr>
      </p:pic>
      <p:sp>
        <p:nvSpPr>
          <p:cNvPr id="12" name="Text 6"/>
          <p:cNvSpPr/>
          <p:nvPr/>
        </p:nvSpPr>
        <p:spPr>
          <a:xfrm>
            <a:off x="1537930" y="6425922"/>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EBECEF"/>
                </a:solidFill>
                <a:latin typeface="Fraunces Medium" pitchFamily="34" charset="0"/>
                <a:ea typeface="Fraunces Medium" pitchFamily="34" charset="-122"/>
                <a:cs typeface="Fraunces Medium" pitchFamily="34" charset="-120"/>
              </a:rPr>
              <a:t>Quality Indicators</a:t>
            </a:r>
            <a:endParaRPr lang="en-US" sz="1950" dirty="0"/>
          </a:p>
        </p:txBody>
      </p:sp>
      <p:sp>
        <p:nvSpPr>
          <p:cNvPr id="13" name="Text 7"/>
          <p:cNvSpPr/>
          <p:nvPr/>
        </p:nvSpPr>
        <p:spPr>
          <a:xfrm>
            <a:off x="1537930" y="6855143"/>
            <a:ext cx="6812280" cy="635079"/>
          </a:xfrm>
          <a:prstGeom prst="rect">
            <a:avLst/>
          </a:prstGeom>
          <a:noFill/>
          <a:ln/>
        </p:spPr>
        <p:txBody>
          <a:bodyPr wrap="square" lIns="0" tIns="0" rIns="0" bIns="0" rtlCol="0" anchor="t"/>
          <a:lstStyle/>
          <a:p>
            <a:pPr algn="l" indent="0" marL="0">
              <a:lnSpc>
                <a:spcPts val="2500"/>
              </a:lnSpc>
              <a:buNone/>
            </a:pPr>
            <a:r>
              <a:rPr lang="en-US" sz="1550" dirty="0">
                <a:solidFill>
                  <a:srgbClr val="EBECEF"/>
                </a:solidFill>
                <a:latin typeface="Epilogue" pitchFamily="34" charset="0"/>
                <a:ea typeface="Epilogue" pitchFamily="34" charset="-122"/>
                <a:cs typeface="Epilogue" pitchFamily="34" charset="-120"/>
              </a:rPr>
              <a:t>3.75 average review rating tracking customer satisfaction across products</a:t>
            </a:r>
            <a:endParaRPr lang="en-US" sz="15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2025-12-05T06:14:36Z</dcterms:created>
  <dcterms:modified xsi:type="dcterms:W3CDTF">2025-12-05T06:14:36Z</dcterms:modified>
</cp:coreProperties>
</file>